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328" r:id="rId2"/>
    <p:sldId id="258" r:id="rId3"/>
    <p:sldId id="259" r:id="rId4"/>
    <p:sldId id="260" r:id="rId5"/>
    <p:sldId id="262" r:id="rId6"/>
    <p:sldId id="263" r:id="rId7"/>
    <p:sldId id="264" r:id="rId8"/>
    <p:sldId id="265" r:id="rId9"/>
    <p:sldId id="267" r:id="rId10"/>
    <p:sldId id="266" r:id="rId11"/>
    <p:sldId id="268" r:id="rId12"/>
    <p:sldId id="269" r:id="rId13"/>
    <p:sldId id="271" r:id="rId14"/>
    <p:sldId id="273" r:id="rId15"/>
    <p:sldId id="277" r:id="rId16"/>
    <p:sldId id="278" r:id="rId17"/>
    <p:sldId id="279" r:id="rId18"/>
    <p:sldId id="280" r:id="rId19"/>
    <p:sldId id="281" r:id="rId20"/>
    <p:sldId id="270" r:id="rId21"/>
    <p:sldId id="272" r:id="rId22"/>
    <p:sldId id="274" r:id="rId23"/>
    <p:sldId id="276"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293" r:id="rId37"/>
    <p:sldId id="295" r:id="rId38"/>
    <p:sldId id="296" r:id="rId39"/>
    <p:sldId id="297" r:id="rId40"/>
    <p:sldId id="298" r:id="rId41"/>
    <p:sldId id="299" r:id="rId42"/>
    <p:sldId id="300" r:id="rId43"/>
    <p:sldId id="301" r:id="rId44"/>
    <p:sldId id="302" r:id="rId45"/>
    <p:sldId id="304" r:id="rId46"/>
    <p:sldId id="305" r:id="rId47"/>
    <p:sldId id="306" r:id="rId48"/>
    <p:sldId id="307" r:id="rId49"/>
    <p:sldId id="308" r:id="rId50"/>
    <p:sldId id="309" r:id="rId51"/>
    <p:sldId id="310" r:id="rId52"/>
    <p:sldId id="311" r:id="rId53"/>
    <p:sldId id="312" r:id="rId54"/>
    <p:sldId id="314" r:id="rId55"/>
    <p:sldId id="313" r:id="rId56"/>
    <p:sldId id="315" r:id="rId57"/>
    <p:sldId id="316" r:id="rId58"/>
    <p:sldId id="317" r:id="rId59"/>
    <p:sldId id="318" r:id="rId60"/>
    <p:sldId id="319" r:id="rId61"/>
    <p:sldId id="320" r:id="rId62"/>
    <p:sldId id="327" r:id="rId63"/>
    <p:sldId id="321" r:id="rId64"/>
    <p:sldId id="322" r:id="rId65"/>
    <p:sldId id="323" r:id="rId66"/>
    <p:sldId id="324" r:id="rId67"/>
    <p:sldId id="325" r:id="rId68"/>
    <p:sldId id="326" r:id="rId6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3E7EC7-1F3E-47C2-A5F3-C550C075CA61}" type="datetimeFigureOut">
              <a:rPr lang="tr-TR" smtClean="0"/>
              <a:pPr/>
              <a:t>02.11.2022</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B04419-2245-438C-A35E-0F4B2C70E7CD}" type="slidenum">
              <a:rPr lang="tr-TR" smtClean="0"/>
              <a:pPr/>
              <a:t>‹#›</a:t>
            </a:fld>
            <a:endParaRPr lang="tr-T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E7B04419-2245-438C-A35E-0F4B2C70E7CD}" type="slidenum">
              <a:rPr lang="tr-TR" smtClean="0"/>
              <a:pPr/>
              <a:t>3</a:t>
            </a:fld>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a:t>Bu iki faktörün birbiri ile etkileşimi, kişi</a:t>
            </a:r>
            <a:r>
              <a:rPr lang="tr-TR" baseline="0" dirty="0"/>
              <a:t> veya toplumların sağlık düzeyini belirler.</a:t>
            </a:r>
            <a:endParaRPr lang="tr-TR" dirty="0"/>
          </a:p>
        </p:txBody>
      </p:sp>
      <p:sp>
        <p:nvSpPr>
          <p:cNvPr id="4" name="3 Slayt Numarası Yer Tutucusu"/>
          <p:cNvSpPr>
            <a:spLocks noGrp="1"/>
          </p:cNvSpPr>
          <p:nvPr>
            <p:ph type="sldNum" sz="quarter" idx="10"/>
          </p:nvPr>
        </p:nvSpPr>
        <p:spPr/>
        <p:txBody>
          <a:bodyPr/>
          <a:lstStyle/>
          <a:p>
            <a:fld id="{E7B04419-2245-438C-A35E-0F4B2C70E7CD}" type="slidenum">
              <a:rPr lang="tr-TR" smtClean="0"/>
              <a:pPr/>
              <a:t>5</a:t>
            </a:fld>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a:t>Sağlığı</a:t>
            </a:r>
            <a:r>
              <a:rPr lang="tr-TR" baseline="0" dirty="0"/>
              <a:t> olumsuz etkileyebilecek fiziksel risk etmenleri..</a:t>
            </a:r>
          </a:p>
          <a:p>
            <a:r>
              <a:rPr lang="tr-TR" dirty="0"/>
              <a:t>Her bir etmen için de ilgili</a:t>
            </a:r>
            <a:r>
              <a:rPr lang="tr-TR" baseline="0" dirty="0"/>
              <a:t> hukuksal mevzuatlar bulunmaktadır.</a:t>
            </a:r>
            <a:endParaRPr lang="tr-TR" dirty="0"/>
          </a:p>
        </p:txBody>
      </p:sp>
      <p:sp>
        <p:nvSpPr>
          <p:cNvPr id="4" name="3 Slayt Numarası Yer Tutucusu"/>
          <p:cNvSpPr>
            <a:spLocks noGrp="1"/>
          </p:cNvSpPr>
          <p:nvPr>
            <p:ph type="sldNum" sz="quarter" idx="10"/>
          </p:nvPr>
        </p:nvSpPr>
        <p:spPr/>
        <p:txBody>
          <a:bodyPr/>
          <a:lstStyle/>
          <a:p>
            <a:fld id="{E7B04419-2245-438C-A35E-0F4B2C70E7CD}" type="slidenum">
              <a:rPr lang="tr-TR" smtClean="0"/>
              <a:pPr/>
              <a:t>6</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a:t>Çok değişik boyutlarda olabilirler</a:t>
            </a:r>
            <a:r>
              <a:rPr lang="tr-TR" baseline="0" dirty="0"/>
              <a:t>, ağırlıklarına bağlı olarak havada asılı olarak durabilen partiküllerdir.</a:t>
            </a:r>
            <a:r>
              <a:rPr lang="tr-TR" dirty="0"/>
              <a:t> Daha büyük olan partiküller havada asılı durumda kalamaz, ağırlıkları nedeniyle çökerler. Daha büyük olan partiküller solunum yollarına giremezler.</a:t>
            </a:r>
          </a:p>
          <a:p>
            <a:r>
              <a:rPr lang="tr-TR" baseline="0" dirty="0"/>
              <a:t> Maden ve taş ocakları ile bunların tamamlayıcı tesislerinde mineral ve kayaçlardan havaya salınırlar.</a:t>
            </a:r>
            <a:endParaRPr lang="tr-TR" dirty="0"/>
          </a:p>
        </p:txBody>
      </p:sp>
      <p:sp>
        <p:nvSpPr>
          <p:cNvPr id="4" name="3 Slayt Numarası Yer Tutucusu"/>
          <p:cNvSpPr>
            <a:spLocks noGrp="1"/>
          </p:cNvSpPr>
          <p:nvPr>
            <p:ph type="sldNum" sz="quarter" idx="10"/>
          </p:nvPr>
        </p:nvSpPr>
        <p:spPr/>
        <p:txBody>
          <a:bodyPr/>
          <a:lstStyle/>
          <a:p>
            <a:fld id="{E7B04419-2245-438C-A35E-0F4B2C70E7CD}" type="slidenum">
              <a:rPr lang="tr-TR" smtClean="0"/>
              <a:pPr/>
              <a:t>7</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lgn="l">
              <a:lnSpc>
                <a:spcPct val="150000"/>
              </a:lnSpc>
            </a:pPr>
            <a:r>
              <a:rPr lang="tr-TR" dirty="0"/>
              <a:t>Tozlar fiziksel, kimyasal özelliklerine veya biyolojik davranışlarına göre sınıflandırılabilirler. İnsan sağlığına etkileri yönünden sınıflandırılması</a:t>
            </a:r>
          </a:p>
        </p:txBody>
      </p:sp>
      <p:sp>
        <p:nvSpPr>
          <p:cNvPr id="4" name="3 Slayt Numarası Yer Tutucusu"/>
          <p:cNvSpPr>
            <a:spLocks noGrp="1"/>
          </p:cNvSpPr>
          <p:nvPr>
            <p:ph type="sldNum" sz="quarter" idx="10"/>
          </p:nvPr>
        </p:nvSpPr>
        <p:spPr/>
        <p:txBody>
          <a:bodyPr/>
          <a:lstStyle/>
          <a:p>
            <a:fld id="{E7B04419-2245-438C-A35E-0F4B2C70E7CD}" type="slidenum">
              <a:rPr lang="tr-TR" smtClean="0"/>
              <a:pPr/>
              <a:t>8</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lang="tr-TR" dirty="0"/>
              <a:t>Bu tozlara </a:t>
            </a:r>
            <a:r>
              <a:rPr lang="tr-TR" dirty="0" err="1"/>
              <a:t>maruziyet</a:t>
            </a:r>
            <a:r>
              <a:rPr lang="tr-TR" dirty="0"/>
              <a:t> mesleki akciğer hastalık kavramına neden olmuştur</a:t>
            </a:r>
          </a:p>
        </p:txBody>
      </p:sp>
      <p:sp>
        <p:nvSpPr>
          <p:cNvPr id="4" name="3 Slayt Numarası Yer Tutucusu"/>
          <p:cNvSpPr>
            <a:spLocks noGrp="1"/>
          </p:cNvSpPr>
          <p:nvPr>
            <p:ph type="sldNum" sz="quarter" idx="10"/>
          </p:nvPr>
        </p:nvSpPr>
        <p:spPr/>
        <p:txBody>
          <a:bodyPr/>
          <a:lstStyle/>
          <a:p>
            <a:fld id="{E7B04419-2245-438C-A35E-0F4B2C70E7CD}" type="slidenum">
              <a:rPr lang="tr-TR" smtClean="0"/>
              <a:pPr/>
              <a:t>10</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a:t>Asıl başlık stili için tıklatın</a:t>
            </a: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6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02.11.2022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a:t>Asıl başlık stili için tıklatın</a:t>
            </a: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75050-0E15-4C5B-92B0-66D068882F1F}" type="datetimeFigureOut">
              <a:rPr lang="tr-TR" smtClean="0"/>
              <a:pPr/>
              <a:t>02.11.2022</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683568" y="908720"/>
            <a:ext cx="7772400" cy="1470025"/>
          </a:xfrm>
        </p:spPr>
        <p:txBody>
          <a:bodyPr>
            <a:normAutofit fontScale="90000"/>
          </a:bodyPr>
          <a:lstStyle/>
          <a:p>
            <a:r>
              <a:rPr lang="tr-TR" sz="5400" b="1" dirty="0">
                <a:solidFill>
                  <a:schemeClr val="accent1">
                    <a:lumMod val="50000"/>
                  </a:schemeClr>
                </a:solidFill>
              </a:rPr>
              <a:t>İş Sağlığı ve Güvenliği I</a:t>
            </a:r>
            <a:br>
              <a:rPr lang="tr-TR" sz="5400" b="1" dirty="0">
                <a:solidFill>
                  <a:schemeClr val="accent1">
                    <a:lumMod val="50000"/>
                  </a:schemeClr>
                </a:solidFill>
              </a:rPr>
            </a:br>
            <a:endParaRPr lang="tr-TR" b="1" dirty="0">
              <a:solidFill>
                <a:schemeClr val="accent1">
                  <a:lumMod val="50000"/>
                </a:schemeClr>
              </a:solidFill>
            </a:endParaRPr>
          </a:p>
        </p:txBody>
      </p:sp>
      <p:sp>
        <p:nvSpPr>
          <p:cNvPr id="3" name="2 Alt Başlık"/>
          <p:cNvSpPr>
            <a:spLocks noGrp="1"/>
          </p:cNvSpPr>
          <p:nvPr>
            <p:ph type="subTitle" idx="1"/>
          </p:nvPr>
        </p:nvSpPr>
        <p:spPr>
          <a:xfrm>
            <a:off x="1331640" y="2492896"/>
            <a:ext cx="6400800" cy="1752600"/>
          </a:xfrm>
        </p:spPr>
        <p:txBody>
          <a:bodyPr>
            <a:normAutofit/>
          </a:bodyPr>
          <a:lstStyle/>
          <a:p>
            <a:endParaRPr lang="tr-TR" sz="4000" dirty="0">
              <a:solidFill>
                <a:schemeClr val="accent1">
                  <a:lumMod val="50000"/>
                </a:schemeClr>
              </a:solidFill>
            </a:endParaRPr>
          </a:p>
          <a:p>
            <a:r>
              <a:rPr lang="tr-TR" sz="2800" dirty="0">
                <a:solidFill>
                  <a:schemeClr val="accent1">
                    <a:lumMod val="50000"/>
                  </a:schemeClr>
                </a:solidFill>
              </a:rPr>
              <a:t>Dr. Feride Ulu</a:t>
            </a:r>
          </a:p>
          <a:p>
            <a:endParaRPr lang="tr-TR" dirty="0">
              <a:solidFill>
                <a:schemeClr val="accent1">
                  <a:lumMod val="50000"/>
                </a:schemeClr>
              </a:solidFill>
            </a:endParaRPr>
          </a:p>
        </p:txBody>
      </p:sp>
      <p:pic>
        <p:nvPicPr>
          <p:cNvPr id="4" name="Picture 2" descr="http://www.izmirhaberler.net/wp-content/uploads/2013/02/i%C5%9F-gevenli%C4%9Fi.jpg"/>
          <p:cNvPicPr>
            <a:picLocks noChangeAspect="1" noChangeArrowheads="1"/>
          </p:cNvPicPr>
          <p:nvPr/>
        </p:nvPicPr>
        <p:blipFill>
          <a:blip r:embed="rId2" cstate="print"/>
          <a:srcRect/>
          <a:stretch>
            <a:fillRect/>
          </a:stretch>
        </p:blipFill>
        <p:spPr bwMode="auto">
          <a:xfrm>
            <a:off x="2339752" y="4110637"/>
            <a:ext cx="4952992" cy="274736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67544" y="620688"/>
            <a:ext cx="8280920" cy="5328592"/>
          </a:xfrm>
        </p:spPr>
        <p:txBody>
          <a:bodyPr>
            <a:normAutofit fontScale="85000" lnSpcReduction="20000"/>
          </a:bodyPr>
          <a:lstStyle/>
          <a:p>
            <a:pPr>
              <a:buNone/>
            </a:pPr>
            <a:r>
              <a:rPr lang="tr-TR" sz="4000" b="1" dirty="0">
                <a:solidFill>
                  <a:srgbClr val="FF0000"/>
                </a:solidFill>
              </a:rPr>
              <a:t>MESLEKİ AKCİĞER HASTALIKLARI</a:t>
            </a:r>
          </a:p>
          <a:p>
            <a:pPr>
              <a:buNone/>
            </a:pPr>
            <a:endParaRPr lang="tr-TR" dirty="0"/>
          </a:p>
          <a:p>
            <a:pPr>
              <a:buNone/>
            </a:pPr>
            <a:r>
              <a:rPr lang="tr-TR" sz="3300" dirty="0"/>
              <a:t>Tozlara bağlı olarak meydana gelen meslek </a:t>
            </a:r>
          </a:p>
          <a:p>
            <a:pPr>
              <a:buNone/>
            </a:pPr>
            <a:r>
              <a:rPr lang="tr-TR" sz="3300" dirty="0"/>
              <a:t>hastalıkları en çok akciğer hastalıkları şeklindedir.</a:t>
            </a:r>
          </a:p>
          <a:p>
            <a:pPr>
              <a:buNone/>
            </a:pPr>
            <a:endParaRPr lang="tr-TR" sz="3300" dirty="0"/>
          </a:p>
          <a:p>
            <a:pPr>
              <a:buNone/>
            </a:pPr>
            <a:r>
              <a:rPr lang="tr-TR" sz="3300" dirty="0"/>
              <a:t>Bunlar arasında en klasik olanı da silis tozunun </a:t>
            </a:r>
          </a:p>
          <a:p>
            <a:pPr>
              <a:buNone/>
            </a:pPr>
            <a:r>
              <a:rPr lang="tr-TR" sz="3300" dirty="0"/>
              <a:t>akciğerlerde depolanmasına bağlı olarak meydana </a:t>
            </a:r>
          </a:p>
          <a:p>
            <a:pPr>
              <a:buNone/>
            </a:pPr>
            <a:r>
              <a:rPr lang="tr-TR" sz="3300" dirty="0"/>
              <a:t>gelen </a:t>
            </a:r>
            <a:r>
              <a:rPr lang="tr-TR" sz="3300" b="1" dirty="0" err="1">
                <a:solidFill>
                  <a:srgbClr val="FF0000"/>
                </a:solidFill>
              </a:rPr>
              <a:t>silikozis</a:t>
            </a:r>
            <a:r>
              <a:rPr lang="tr-TR" sz="3300" dirty="0"/>
              <a:t>!</a:t>
            </a:r>
          </a:p>
          <a:p>
            <a:pPr>
              <a:buNone/>
            </a:pPr>
            <a:endParaRPr lang="tr-TR" sz="3300" dirty="0"/>
          </a:p>
          <a:p>
            <a:pPr>
              <a:buNone/>
            </a:pPr>
            <a:r>
              <a:rPr lang="tr-TR" sz="3300" dirty="0"/>
              <a:t>Öte yandan akciğerlerde toz depolanması ve </a:t>
            </a:r>
            <a:r>
              <a:rPr lang="tr-TR" sz="3300" dirty="0" err="1"/>
              <a:t>fibrozis</a:t>
            </a:r>
            <a:r>
              <a:rPr lang="tr-TR" sz="3300" dirty="0"/>
              <a:t> </a:t>
            </a:r>
          </a:p>
          <a:p>
            <a:pPr>
              <a:buNone/>
            </a:pPr>
            <a:r>
              <a:rPr lang="tr-TR" sz="3300" dirty="0"/>
              <a:t>ile seyreden hastalığa genel olarak </a:t>
            </a:r>
            <a:r>
              <a:rPr lang="tr-TR" sz="3300" b="1" dirty="0" err="1">
                <a:solidFill>
                  <a:srgbClr val="FF0000"/>
                </a:solidFill>
              </a:rPr>
              <a:t>pnömokonyoz</a:t>
            </a:r>
            <a:r>
              <a:rPr lang="tr-TR" sz="3300" dirty="0"/>
              <a:t> adı </a:t>
            </a:r>
          </a:p>
          <a:p>
            <a:pPr>
              <a:buNone/>
            </a:pPr>
            <a:r>
              <a:rPr lang="tr-TR" sz="3300" dirty="0"/>
              <a:t>verilmiştir.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a:solidFill>
                  <a:srgbClr val="FF0000"/>
                </a:solidFill>
              </a:rPr>
              <a:t>MESLEKİ AKCİĞER HASTALIKLARI</a:t>
            </a:r>
            <a:br>
              <a:rPr lang="tr-TR" b="1" dirty="0">
                <a:solidFill>
                  <a:srgbClr val="FF0000"/>
                </a:solidFill>
              </a:rPr>
            </a:br>
            <a:endParaRPr lang="tr-TR" dirty="0"/>
          </a:p>
        </p:txBody>
      </p:sp>
      <p:sp>
        <p:nvSpPr>
          <p:cNvPr id="3" name="2 İçerik Yer Tutucusu"/>
          <p:cNvSpPr>
            <a:spLocks noGrp="1"/>
          </p:cNvSpPr>
          <p:nvPr>
            <p:ph idx="1"/>
          </p:nvPr>
        </p:nvSpPr>
        <p:spPr>
          <a:xfrm>
            <a:off x="457200" y="1196752"/>
            <a:ext cx="8229600" cy="5472608"/>
          </a:xfrm>
        </p:spPr>
        <p:txBody>
          <a:bodyPr>
            <a:normAutofit fontScale="40000" lnSpcReduction="20000"/>
          </a:bodyPr>
          <a:lstStyle/>
          <a:p>
            <a:pPr>
              <a:lnSpc>
                <a:spcPct val="150000"/>
              </a:lnSpc>
              <a:buNone/>
            </a:pPr>
            <a:r>
              <a:rPr lang="tr-TR" sz="5100" dirty="0"/>
              <a:t>Tozların akciğerlerde hastalık meydana getirmesi;</a:t>
            </a:r>
          </a:p>
          <a:p>
            <a:pPr>
              <a:lnSpc>
                <a:spcPct val="150000"/>
              </a:lnSpc>
            </a:pPr>
            <a:r>
              <a:rPr lang="tr-TR" sz="5100" dirty="0"/>
              <a:t>hem tozun, hem de kişinin bazı özellikleri önem taşır!</a:t>
            </a:r>
          </a:p>
          <a:p>
            <a:pPr>
              <a:lnSpc>
                <a:spcPct val="150000"/>
              </a:lnSpc>
            </a:pPr>
            <a:r>
              <a:rPr lang="tr-TR" sz="5100" dirty="0"/>
              <a:t>Kişisel özelliklerden en önemlisi </a:t>
            </a:r>
            <a:r>
              <a:rPr lang="tr-TR" sz="5100" b="1" dirty="0">
                <a:solidFill>
                  <a:srgbClr val="FF0000"/>
                </a:solidFill>
              </a:rPr>
              <a:t>sigara</a:t>
            </a:r>
            <a:r>
              <a:rPr lang="tr-TR" sz="5100" dirty="0"/>
              <a:t> içilmesidir. Toz nedeniyle meydana gelen akciğer hastalıklarının her türü </a:t>
            </a:r>
            <a:r>
              <a:rPr lang="tr-TR" sz="5100" b="1" dirty="0">
                <a:solidFill>
                  <a:srgbClr val="FF0000"/>
                </a:solidFill>
              </a:rPr>
              <a:t>sigara içenlerde daha sık görülür</a:t>
            </a:r>
            <a:r>
              <a:rPr lang="tr-TR" sz="5100" dirty="0"/>
              <a:t>. En bariz örneği; Asbeste bağlı akciğer kanserleridir.</a:t>
            </a:r>
          </a:p>
          <a:p>
            <a:pPr>
              <a:lnSpc>
                <a:spcPct val="150000"/>
              </a:lnSpc>
            </a:pPr>
            <a:r>
              <a:rPr lang="tr-TR" sz="5100" dirty="0"/>
              <a:t>Sigara ve asbest birbirinden bağımsız olarak akciğer kanserine neden olurlar. Ancak sigara ile asbest birlikte olduğunda akciğer kanseri riski çok yüksek düzeylere çıkmaktadır.</a:t>
            </a:r>
          </a:p>
          <a:p>
            <a:pPr>
              <a:lnSpc>
                <a:spcPct val="150000"/>
              </a:lnSpc>
            </a:pPr>
            <a:r>
              <a:rPr lang="tr-TR" sz="5100" dirty="0"/>
              <a:t>Kişisel özellik olarak </a:t>
            </a:r>
            <a:r>
              <a:rPr lang="tr-TR" sz="5100" b="1" dirty="0">
                <a:solidFill>
                  <a:srgbClr val="FF0000"/>
                </a:solidFill>
              </a:rPr>
              <a:t>genetik yapı</a:t>
            </a:r>
            <a:r>
              <a:rPr lang="tr-TR" sz="5100" dirty="0"/>
              <a:t>nın da önemi vardır.</a:t>
            </a:r>
          </a:p>
          <a:p>
            <a:pPr>
              <a:lnSpc>
                <a:spcPct val="150000"/>
              </a:lnSpc>
            </a:pPr>
            <a:r>
              <a:rPr lang="tr-TR" sz="5100" dirty="0"/>
              <a:t>Alfa-1 </a:t>
            </a:r>
            <a:r>
              <a:rPr lang="tr-TR" sz="5100" dirty="0" err="1"/>
              <a:t>antitripsin</a:t>
            </a:r>
            <a:r>
              <a:rPr lang="tr-TR" sz="5100" dirty="0"/>
              <a:t> enziminin eksikliği - solunum sistemi hastalıklarına yatkınlık; Bu kişiler toza bağlı akciğer hastalıkları için daha duyarlı!</a:t>
            </a:r>
          </a:p>
          <a:p>
            <a:endParaRPr lang="tr-T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4000" b="1" dirty="0">
                <a:solidFill>
                  <a:srgbClr val="FF0000"/>
                </a:solidFill>
              </a:rPr>
              <a:t>MESLEKİ AKCİĞER HASTALIKLARI</a:t>
            </a:r>
            <a:endParaRPr lang="tr-TR" sz="4000" dirty="0"/>
          </a:p>
        </p:txBody>
      </p:sp>
      <p:sp>
        <p:nvSpPr>
          <p:cNvPr id="3" name="2 İçerik Yer Tutucusu"/>
          <p:cNvSpPr>
            <a:spLocks noGrp="1"/>
          </p:cNvSpPr>
          <p:nvPr>
            <p:ph idx="1"/>
          </p:nvPr>
        </p:nvSpPr>
        <p:spPr/>
        <p:txBody>
          <a:bodyPr>
            <a:normAutofit fontScale="70000" lnSpcReduction="20000"/>
          </a:bodyPr>
          <a:lstStyle/>
          <a:p>
            <a:pPr>
              <a:lnSpc>
                <a:spcPct val="150000"/>
              </a:lnSpc>
            </a:pPr>
            <a:r>
              <a:rPr lang="tr-TR" dirty="0"/>
              <a:t>Akciğerlerde hastalık meydana gelmesi bakımından </a:t>
            </a:r>
            <a:r>
              <a:rPr lang="tr-TR" b="1" dirty="0">
                <a:solidFill>
                  <a:srgbClr val="FF0000"/>
                </a:solidFill>
              </a:rPr>
              <a:t>tozun ortamdaki konsantrasyonu ve kişinin </a:t>
            </a:r>
            <a:r>
              <a:rPr lang="tr-TR" b="1" dirty="0" err="1">
                <a:solidFill>
                  <a:srgbClr val="FF0000"/>
                </a:solidFill>
              </a:rPr>
              <a:t>maruziyet</a:t>
            </a:r>
            <a:r>
              <a:rPr lang="tr-TR" b="1" dirty="0">
                <a:solidFill>
                  <a:srgbClr val="FF0000"/>
                </a:solidFill>
              </a:rPr>
              <a:t> süresi</a:t>
            </a:r>
            <a:r>
              <a:rPr lang="tr-TR" dirty="0"/>
              <a:t> de önemlidir;</a:t>
            </a:r>
          </a:p>
          <a:p>
            <a:pPr>
              <a:lnSpc>
                <a:spcPct val="150000"/>
              </a:lnSpc>
            </a:pPr>
            <a:r>
              <a:rPr lang="tr-TR" dirty="0"/>
              <a:t>Solunan toz miktarı az olduğunda </a:t>
            </a:r>
            <a:r>
              <a:rPr lang="tr-TR" dirty="0" err="1"/>
              <a:t>alveoler</a:t>
            </a:r>
            <a:r>
              <a:rPr lang="tr-TR" dirty="0"/>
              <a:t> </a:t>
            </a:r>
            <a:r>
              <a:rPr lang="tr-TR" dirty="0" err="1"/>
              <a:t>makrofaj</a:t>
            </a:r>
            <a:r>
              <a:rPr lang="tr-TR" dirty="0"/>
              <a:t> sistemi ile elimine edilmesi daha kolaydır, ancak yoğunluk fazla ise tozun tamamı elimine edilemez. Toza bağlı akciğer hastalığı meydana gelmesi bakımından en kısa </a:t>
            </a:r>
            <a:r>
              <a:rPr lang="tr-TR" dirty="0" err="1"/>
              <a:t>maruziyet</a:t>
            </a:r>
            <a:r>
              <a:rPr lang="tr-TR" dirty="0"/>
              <a:t> süresi 3 yıl,</a:t>
            </a:r>
          </a:p>
          <a:p>
            <a:pPr>
              <a:lnSpc>
                <a:spcPct val="150000"/>
              </a:lnSpc>
            </a:pPr>
            <a:r>
              <a:rPr lang="tr-TR" dirty="0"/>
              <a:t>Çoğu kez 10 yıl ve daha uzun süreli etkilenmenin sonunda hastalık ortaya çıkar.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395536" y="0"/>
            <a:ext cx="8415722" cy="630932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95536" y="836712"/>
            <a:ext cx="8229600" cy="4525963"/>
          </a:xfrm>
        </p:spPr>
        <p:txBody>
          <a:bodyPr>
            <a:normAutofit fontScale="70000" lnSpcReduction="20000"/>
          </a:bodyPr>
          <a:lstStyle/>
          <a:p>
            <a:pPr>
              <a:buNone/>
            </a:pPr>
            <a:r>
              <a:rPr lang="tr-TR" sz="3600" b="1" i="1" u="sng" dirty="0" err="1">
                <a:solidFill>
                  <a:srgbClr val="FF0000"/>
                </a:solidFill>
                <a:latin typeface="Calibri" pitchFamily="34" charset="0"/>
              </a:rPr>
              <a:t>Silikozis</a:t>
            </a:r>
            <a:r>
              <a:rPr lang="tr-TR" sz="3600" b="1" i="1" u="sng" dirty="0">
                <a:solidFill>
                  <a:srgbClr val="FF0000"/>
                </a:solidFill>
                <a:latin typeface="Calibri" pitchFamily="34" charset="0"/>
              </a:rPr>
              <a:t> İçeren Riskli işler:</a:t>
            </a:r>
          </a:p>
          <a:p>
            <a:endParaRPr lang="tr-TR" dirty="0">
              <a:latin typeface="Calibri" pitchFamily="34" charset="0"/>
            </a:endParaRPr>
          </a:p>
          <a:p>
            <a:pPr>
              <a:buFont typeface="Wingdings" pitchFamily="2" charset="2"/>
              <a:buChar char="Ø"/>
            </a:pPr>
            <a:r>
              <a:rPr lang="tr-TR" dirty="0">
                <a:latin typeface="Calibri" pitchFamily="34" charset="0"/>
              </a:rPr>
              <a:t> </a:t>
            </a:r>
            <a:r>
              <a:rPr lang="tr-TR" b="1" dirty="0">
                <a:latin typeface="Calibri" pitchFamily="34" charset="0"/>
              </a:rPr>
              <a:t>Madencilik</a:t>
            </a:r>
            <a:r>
              <a:rPr lang="tr-TR" dirty="0">
                <a:latin typeface="Calibri" pitchFamily="34" charset="0"/>
              </a:rPr>
              <a:t> (Kuvars içeren kayaların delinmesi, parçalanması ve taşınması sırasında çok miktarda silis tozu </a:t>
            </a:r>
            <a:r>
              <a:rPr lang="tr-TR" dirty="0" err="1">
                <a:latin typeface="Calibri" pitchFamily="34" charset="0"/>
              </a:rPr>
              <a:t>maruziyeti</a:t>
            </a:r>
            <a:r>
              <a:rPr lang="tr-TR" dirty="0">
                <a:latin typeface="Calibri" pitchFamily="34" charset="0"/>
              </a:rPr>
              <a:t>),</a:t>
            </a:r>
          </a:p>
          <a:p>
            <a:pPr>
              <a:buFont typeface="Wingdings" pitchFamily="2" charset="2"/>
              <a:buChar char="Ø"/>
            </a:pPr>
            <a:r>
              <a:rPr lang="tr-TR" dirty="0">
                <a:latin typeface="Calibri" pitchFamily="34" charset="0"/>
              </a:rPr>
              <a:t> Taş ocaklarında ve taş işlemeciliği (öz. Granit kayaların parçalandığı ve çıkarıldığı),</a:t>
            </a:r>
          </a:p>
          <a:p>
            <a:pPr>
              <a:buFont typeface="Wingdings" pitchFamily="2" charset="2"/>
              <a:buChar char="Ø"/>
            </a:pPr>
            <a:r>
              <a:rPr lang="tr-TR" dirty="0">
                <a:latin typeface="Calibri" pitchFamily="34" charset="0"/>
              </a:rPr>
              <a:t> Tünel yapımı işleri,</a:t>
            </a:r>
          </a:p>
          <a:p>
            <a:pPr>
              <a:buFont typeface="Wingdings" pitchFamily="2" charset="2"/>
              <a:buChar char="Ø"/>
            </a:pPr>
            <a:r>
              <a:rPr lang="tr-TR" dirty="0">
                <a:latin typeface="Calibri" pitchFamily="34" charset="0"/>
              </a:rPr>
              <a:t> Dökümhaneler (Döküm kalıplarının hazırlanması, döküm sonrası kalıpların bozulması, pürüzlerin düzeltilmesi için yapılan taşlama sırasında),</a:t>
            </a:r>
          </a:p>
          <a:p>
            <a:pPr>
              <a:buFont typeface="Wingdings" pitchFamily="2" charset="2"/>
              <a:buChar char="Ø"/>
            </a:pPr>
            <a:r>
              <a:rPr lang="tr-TR" dirty="0">
                <a:latin typeface="Calibri" pitchFamily="34" charset="0"/>
              </a:rPr>
              <a:t> Cam imali,</a:t>
            </a:r>
          </a:p>
          <a:p>
            <a:pPr>
              <a:buFont typeface="Wingdings" pitchFamily="2" charset="2"/>
              <a:buChar char="Ø"/>
            </a:pPr>
            <a:r>
              <a:rPr lang="tr-TR" dirty="0">
                <a:latin typeface="Calibri" pitchFamily="34" charset="0"/>
              </a:rPr>
              <a:t> Porselen ve seramik endüstrisi,</a:t>
            </a:r>
          </a:p>
          <a:p>
            <a:pPr>
              <a:buFont typeface="Wingdings" pitchFamily="2" charset="2"/>
              <a:buChar char="Ø"/>
            </a:pPr>
            <a:r>
              <a:rPr lang="tr-TR" dirty="0">
                <a:latin typeface="Calibri" pitchFamily="34" charset="0"/>
              </a:rPr>
              <a:t> Isıya dayanıklı tuğla yapımı,</a:t>
            </a:r>
          </a:p>
          <a:p>
            <a:pPr>
              <a:buFont typeface="Wingdings" pitchFamily="2" charset="2"/>
              <a:buChar char="Ø"/>
            </a:pPr>
            <a:r>
              <a:rPr lang="tr-TR" dirty="0">
                <a:latin typeface="Calibri" pitchFamily="34" charset="0"/>
              </a:rPr>
              <a:t> Demir-çelik endüstrisi.</a:t>
            </a:r>
          </a:p>
          <a:p>
            <a:endParaRPr lang="tr-TR" dirty="0"/>
          </a:p>
        </p:txBody>
      </p:sp>
      <p:pic>
        <p:nvPicPr>
          <p:cNvPr id="20482" name="Picture 2"/>
          <p:cNvPicPr>
            <a:picLocks noChangeAspect="1" noChangeArrowheads="1"/>
          </p:cNvPicPr>
          <p:nvPr/>
        </p:nvPicPr>
        <p:blipFill>
          <a:blip r:embed="rId2" cstate="print"/>
          <a:srcRect/>
          <a:stretch>
            <a:fillRect/>
          </a:stretch>
        </p:blipFill>
        <p:spPr bwMode="auto">
          <a:xfrm>
            <a:off x="5292080" y="3735822"/>
            <a:ext cx="2304256" cy="2863861"/>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447675" y="549524"/>
            <a:ext cx="8086725" cy="5693866"/>
          </a:xfrm>
          <a:prstGeom prst="rect">
            <a:avLst/>
          </a:prstGeom>
          <a:noFill/>
          <a:ln w="9525">
            <a:noFill/>
            <a:miter lim="800000"/>
            <a:headEnd/>
            <a:tailEnd/>
          </a:ln>
        </p:spPr>
        <p:txBody>
          <a:bodyPr anchor="ctr">
            <a:spAutoFit/>
          </a:bodyPr>
          <a:lstStyle/>
          <a:p>
            <a:pPr algn="ctr" eaLnBrk="0" hangingPunct="0"/>
            <a:r>
              <a:rPr lang="tr-TR" sz="2400" b="1" dirty="0">
                <a:solidFill>
                  <a:srgbClr val="FF0000"/>
                </a:solidFill>
                <a:latin typeface="Calibri" pitchFamily="34" charset="0"/>
                <a:cs typeface="Times New Roman" pitchFamily="18" charset="0"/>
              </a:rPr>
              <a:t>ASBESTOZİS:</a:t>
            </a:r>
            <a:endParaRPr lang="tr-TR" sz="2400" dirty="0">
              <a:solidFill>
                <a:srgbClr val="FF0000"/>
              </a:solidFill>
              <a:latin typeface="Calibri" pitchFamily="34" charset="0"/>
              <a:cs typeface="Times New Roman" pitchFamily="18" charset="0"/>
            </a:endParaRPr>
          </a:p>
          <a:p>
            <a:pPr eaLnBrk="0" hangingPunct="0"/>
            <a:endParaRPr lang="tr-TR" sz="2000" dirty="0">
              <a:latin typeface="Calibri" pitchFamily="34" charset="0"/>
              <a:cs typeface="Times New Roman" pitchFamily="18" charset="0"/>
            </a:endParaRPr>
          </a:p>
          <a:p>
            <a:pPr eaLnBrk="0" hangingPunct="0"/>
            <a:r>
              <a:rPr lang="tr-TR" sz="2000" dirty="0">
                <a:latin typeface="Calibri" pitchFamily="34" charset="0"/>
                <a:cs typeface="Times New Roman" pitchFamily="18" charset="0"/>
              </a:rPr>
              <a:t>Asbest, doğal olarak meydana gelmiş olan </a:t>
            </a:r>
            <a:r>
              <a:rPr lang="tr-TR" sz="2000" dirty="0" err="1">
                <a:latin typeface="Calibri" pitchFamily="34" charset="0"/>
                <a:cs typeface="Times New Roman" pitchFamily="18" charset="0"/>
              </a:rPr>
              <a:t>fibröz</a:t>
            </a:r>
            <a:r>
              <a:rPr lang="tr-TR" sz="2000" dirty="0">
                <a:latin typeface="Calibri" pitchFamily="34" charset="0"/>
                <a:cs typeface="Times New Roman" pitchFamily="18" charset="0"/>
              </a:rPr>
              <a:t> yapıdaki mineral silikatların genel adıdır.</a:t>
            </a:r>
          </a:p>
          <a:p>
            <a:pPr eaLnBrk="0" hangingPunct="0"/>
            <a:r>
              <a:rPr lang="tr-TR" sz="2000" dirty="0">
                <a:solidFill>
                  <a:srgbClr val="FF0000"/>
                </a:solidFill>
                <a:latin typeface="Calibri" pitchFamily="34" charset="0"/>
                <a:cs typeface="Times New Roman" pitchFamily="18" charset="0"/>
              </a:rPr>
              <a:t>Silis ve kömür partiküllerinin “toz” biçiminde olmalarına karşın; asbest lif (fiber) yapısındadır</a:t>
            </a:r>
            <a:r>
              <a:rPr lang="tr-TR" sz="2000" dirty="0">
                <a:latin typeface="Calibri" pitchFamily="34" charset="0"/>
                <a:cs typeface="Times New Roman" pitchFamily="18" charset="0"/>
              </a:rPr>
              <a:t>.</a:t>
            </a:r>
          </a:p>
          <a:p>
            <a:pPr eaLnBrk="0" hangingPunct="0"/>
            <a:endParaRPr lang="tr-TR" sz="2000" dirty="0">
              <a:latin typeface="Calibri" pitchFamily="34" charset="0"/>
              <a:cs typeface="Times New Roman" pitchFamily="18" charset="0"/>
            </a:endParaRPr>
          </a:p>
          <a:p>
            <a:pPr eaLnBrk="0" hangingPunct="0"/>
            <a:r>
              <a:rPr lang="tr-TR" sz="2000" dirty="0">
                <a:latin typeface="Calibri" pitchFamily="34" charset="0"/>
                <a:cs typeface="Times New Roman" pitchFamily="18" charset="0"/>
              </a:rPr>
              <a:t>Partiküllerin fizik özelliklerinden “boy/en” orantısına “</a:t>
            </a:r>
            <a:r>
              <a:rPr lang="tr-TR" sz="2000" dirty="0" err="1">
                <a:latin typeface="Calibri" pitchFamily="34" charset="0"/>
                <a:cs typeface="Times New Roman" pitchFamily="18" charset="0"/>
              </a:rPr>
              <a:t>aspect</a:t>
            </a:r>
            <a:r>
              <a:rPr lang="tr-TR" sz="2000" dirty="0">
                <a:latin typeface="Calibri" pitchFamily="34" charset="0"/>
                <a:cs typeface="Times New Roman" pitchFamily="18" charset="0"/>
              </a:rPr>
              <a:t> </a:t>
            </a:r>
            <a:r>
              <a:rPr lang="tr-TR" sz="2000" dirty="0" err="1">
                <a:latin typeface="Calibri" pitchFamily="34" charset="0"/>
                <a:cs typeface="Times New Roman" pitchFamily="18" charset="0"/>
              </a:rPr>
              <a:t>ratio</a:t>
            </a:r>
            <a:r>
              <a:rPr lang="tr-TR" sz="2000" dirty="0">
                <a:latin typeface="Calibri" pitchFamily="34" charset="0"/>
                <a:cs typeface="Times New Roman" pitchFamily="18" charset="0"/>
              </a:rPr>
              <a:t>” denir. Herhangi bir partikülde </a:t>
            </a:r>
            <a:r>
              <a:rPr lang="tr-TR" sz="2000" dirty="0" err="1">
                <a:latin typeface="Calibri" pitchFamily="34" charset="0"/>
                <a:cs typeface="Times New Roman" pitchFamily="18" charset="0"/>
              </a:rPr>
              <a:t>aspect</a:t>
            </a:r>
            <a:r>
              <a:rPr lang="tr-TR" sz="2000" dirty="0">
                <a:latin typeface="Calibri" pitchFamily="34" charset="0"/>
                <a:cs typeface="Times New Roman" pitchFamily="18" charset="0"/>
              </a:rPr>
              <a:t> </a:t>
            </a:r>
            <a:r>
              <a:rPr lang="tr-TR" sz="2000" dirty="0" err="1">
                <a:latin typeface="Calibri" pitchFamily="34" charset="0"/>
                <a:cs typeface="Times New Roman" pitchFamily="18" charset="0"/>
              </a:rPr>
              <a:t>ratio</a:t>
            </a:r>
            <a:r>
              <a:rPr lang="tr-TR" sz="2000" dirty="0">
                <a:latin typeface="Calibri" pitchFamily="34" charset="0"/>
                <a:cs typeface="Times New Roman" pitchFamily="18" charset="0"/>
              </a:rPr>
              <a:t> 3’ten küçükse toz, 3 veya daha fazla ise (yani boyu eninin 3 katından büyükse) lif olarak adlandırılır.</a:t>
            </a:r>
          </a:p>
          <a:p>
            <a:pPr eaLnBrk="0" hangingPunct="0"/>
            <a:endParaRPr lang="tr-TR" sz="2000" dirty="0">
              <a:latin typeface="Calibri" pitchFamily="34" charset="0"/>
              <a:cs typeface="Times New Roman" pitchFamily="18" charset="0"/>
            </a:endParaRPr>
          </a:p>
          <a:p>
            <a:r>
              <a:rPr lang="tr-TR" sz="2000" dirty="0">
                <a:latin typeface="Calibri" pitchFamily="34" charset="0"/>
              </a:rPr>
              <a:t>Asbest, </a:t>
            </a:r>
            <a:r>
              <a:rPr lang="tr-TR" sz="2000" b="1" dirty="0">
                <a:latin typeface="Calibri" pitchFamily="34" charset="0"/>
              </a:rPr>
              <a:t>dayanıklılık</a:t>
            </a:r>
            <a:r>
              <a:rPr lang="tr-TR" sz="2000" dirty="0">
                <a:latin typeface="Calibri" pitchFamily="34" charset="0"/>
              </a:rPr>
              <a:t>(sıcak-soğuk, asit, sürtünme, paslanma gibi çeşitli dış etkenlere karşı), </a:t>
            </a:r>
            <a:r>
              <a:rPr lang="tr-TR" sz="2000" b="1" dirty="0">
                <a:latin typeface="Calibri" pitchFamily="34" charset="0"/>
              </a:rPr>
              <a:t>yalıtkan</a:t>
            </a:r>
            <a:r>
              <a:rPr lang="tr-TR" sz="2000" dirty="0">
                <a:latin typeface="Calibri" pitchFamily="34" charset="0"/>
              </a:rPr>
              <a:t>(ısı ve elektrik yalıtımı) özelliği</a:t>
            </a:r>
            <a:r>
              <a:rPr lang="tr-TR" sz="2000" b="1" dirty="0">
                <a:latin typeface="Calibri" pitchFamily="34" charset="0"/>
              </a:rPr>
              <a:t>, elde edilmesinin kolay oluşu ve ucuz olması </a:t>
            </a:r>
            <a:r>
              <a:rPr lang="tr-TR" sz="2000" dirty="0">
                <a:latin typeface="Calibri" pitchFamily="34" charset="0"/>
              </a:rPr>
              <a:t>nedeniyle </a:t>
            </a:r>
            <a:r>
              <a:rPr lang="tr-TR" sz="2000" b="1" dirty="0">
                <a:latin typeface="Calibri" pitchFamily="34" charset="0"/>
              </a:rPr>
              <a:t>sanayide çok tercih edilir</a:t>
            </a:r>
            <a:r>
              <a:rPr lang="tr-TR" sz="2000" dirty="0">
                <a:latin typeface="Calibri" pitchFamily="34" charset="0"/>
              </a:rPr>
              <a:t>!</a:t>
            </a:r>
          </a:p>
          <a:p>
            <a:r>
              <a:rPr lang="tr-TR" sz="2000" dirty="0">
                <a:latin typeface="Calibri" pitchFamily="34" charset="0"/>
              </a:rPr>
              <a:t>Asbeste bağlı hastalıkların meydana gelmesinde asbest lifinin kimyasal bileşimi rol oynar: Lifin; çapı 3 mikrondan küçük, boyu 5 mikrondan uzun olan ve boyu eninin 3 katından daha fazla olan (10-200 mikron) türleri daha tehlikelidir. </a:t>
            </a:r>
            <a:endParaRPr lang="tr-TR" sz="2000" dirty="0">
              <a:latin typeface="Calibri" pitchFamily="34" charset="0"/>
              <a:cs typeface="Times New Roman" pitchFamily="18" charset="0"/>
            </a:endParaRPr>
          </a:p>
        </p:txBody>
      </p:sp>
      <p:sp>
        <p:nvSpPr>
          <p:cNvPr id="3" name="Rectangle 2"/>
          <p:cNvSpPr txBox="1">
            <a:spLocks noChangeArrowheads="1"/>
          </p:cNvSpPr>
          <p:nvPr/>
        </p:nvSpPr>
        <p:spPr bwMode="gray">
          <a:xfrm>
            <a:off x="338138" y="17463"/>
            <a:ext cx="8520112" cy="647700"/>
          </a:xfrm>
          <a:prstGeom prst="rect">
            <a:avLst/>
          </a:prstGeom>
          <a:solidFill>
            <a:srgbClr val="0070C0"/>
          </a:solidFill>
          <a:ln>
            <a:noFill/>
          </a:ln>
        </p:spPr>
        <p:txBody>
          <a:bodyPr lIns="0" rIns="0" anchor="ctr"/>
          <a:lstStyle>
            <a:lvl1pPr algn="l" rtl="0" eaLnBrk="0" fontAlgn="base" hangingPunct="0">
              <a:lnSpc>
                <a:spcPct val="90000"/>
              </a:lnSpc>
              <a:spcBef>
                <a:spcPct val="0"/>
              </a:spcBef>
              <a:spcAft>
                <a:spcPct val="0"/>
              </a:spcAft>
              <a:defRPr sz="2400" b="1">
                <a:solidFill>
                  <a:schemeClr val="tx1"/>
                </a:solidFill>
                <a:latin typeface="+mj-lt"/>
                <a:ea typeface="+mj-ea"/>
                <a:cs typeface="+mj-cs"/>
              </a:defRPr>
            </a:lvl1pPr>
            <a:lvl2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5pPr>
            <a:lvl6pPr marL="4572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6pPr>
            <a:lvl7pPr marL="9144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7pPr>
            <a:lvl8pPr marL="13716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8pPr>
            <a:lvl9pPr marL="18288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9pPr>
          </a:lstStyle>
          <a:p>
            <a:pPr algn="ctr">
              <a:defRPr/>
            </a:pPr>
            <a:r>
              <a:rPr lang="tr-TR" sz="2800" dirty="0">
                <a:solidFill>
                  <a:schemeClr val="bg1"/>
                </a:solidFill>
                <a:effectLst>
                  <a:outerShdw blurRad="38100" dist="38100" dir="2700000" algn="tl">
                    <a:srgbClr val="000000">
                      <a:alpha val="43137"/>
                    </a:srgbClr>
                  </a:outerShdw>
                </a:effectLst>
                <a:latin typeface="Cambria" pitchFamily="18" charset="0"/>
              </a:rPr>
              <a:t>PNÖMOKONYOZ–(ASBESTOZİS)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ChangeArrowheads="1"/>
          </p:cNvSpPr>
          <p:nvPr/>
        </p:nvSpPr>
        <p:spPr bwMode="auto">
          <a:xfrm>
            <a:off x="0" y="754908"/>
            <a:ext cx="9144000" cy="5078313"/>
          </a:xfrm>
          <a:prstGeom prst="rect">
            <a:avLst/>
          </a:prstGeom>
          <a:noFill/>
          <a:ln w="9525">
            <a:noFill/>
            <a:miter lim="800000"/>
            <a:headEnd/>
            <a:tailEnd/>
          </a:ln>
        </p:spPr>
        <p:txBody>
          <a:bodyPr anchor="ctr">
            <a:spAutoFit/>
          </a:bodyPr>
          <a:lstStyle/>
          <a:p>
            <a:pPr eaLnBrk="0" hangingPunct="0"/>
            <a:r>
              <a:rPr lang="tr-TR" sz="2000" b="1" u="sng" dirty="0">
                <a:solidFill>
                  <a:srgbClr val="FF0000"/>
                </a:solidFill>
                <a:latin typeface="Calibri" pitchFamily="34" charset="0"/>
                <a:cs typeface="Times New Roman" pitchFamily="18" charset="0"/>
              </a:rPr>
              <a:t>Riskli işler:</a:t>
            </a:r>
            <a:endParaRPr lang="tr-TR" sz="2000" b="1" dirty="0">
              <a:solidFill>
                <a:srgbClr val="FF0000"/>
              </a:solidFill>
              <a:latin typeface="Calibri" pitchFamily="34" charset="0"/>
              <a:cs typeface="Times New Roman" pitchFamily="18" charset="0"/>
            </a:endParaRPr>
          </a:p>
          <a:p>
            <a:pPr eaLnBrk="0" hangingPunct="0"/>
            <a:r>
              <a:rPr lang="tr-TR" sz="2000" dirty="0">
                <a:latin typeface="Calibri" pitchFamily="34" charset="0"/>
                <a:cs typeface="Times New Roman" pitchFamily="18" charset="0"/>
              </a:rPr>
              <a:t>Asbestin sanayide en çok kullanılan türü, beyaz asbest(=</a:t>
            </a:r>
            <a:r>
              <a:rPr lang="tr-TR" sz="2000" dirty="0" err="1">
                <a:latin typeface="Calibri" pitchFamily="34" charset="0"/>
                <a:cs typeface="Times New Roman" pitchFamily="18" charset="0"/>
              </a:rPr>
              <a:t>krizotil</a:t>
            </a:r>
            <a:r>
              <a:rPr lang="tr-TR" sz="2000" dirty="0">
                <a:latin typeface="Calibri" pitchFamily="34" charset="0"/>
                <a:cs typeface="Times New Roman" pitchFamily="18" charset="0"/>
              </a:rPr>
              <a:t> asbest-en çok ısı yalıtımı amacıyla)</a:t>
            </a:r>
          </a:p>
          <a:p>
            <a:pPr lvl="1" eaLnBrk="0" hangingPunct="0">
              <a:buFont typeface="Wingdings" pitchFamily="2" charset="2"/>
              <a:buChar char="Ø"/>
            </a:pPr>
            <a:r>
              <a:rPr lang="tr-TR" sz="2000" dirty="0">
                <a:latin typeface="Calibri" pitchFamily="34" charset="0"/>
                <a:cs typeface="Times New Roman" pitchFamily="18" charset="0"/>
              </a:rPr>
              <a:t> </a:t>
            </a:r>
            <a:r>
              <a:rPr lang="tr-TR" sz="2400" dirty="0">
                <a:latin typeface="Calibri" pitchFamily="34" charset="0"/>
                <a:cs typeface="Times New Roman" pitchFamily="18" charset="0"/>
              </a:rPr>
              <a:t>Sıcak su ve buhar boruları/kazanları,</a:t>
            </a:r>
          </a:p>
          <a:p>
            <a:pPr lvl="1" eaLnBrk="0" hangingPunct="0">
              <a:buFont typeface="Wingdings" pitchFamily="2" charset="2"/>
              <a:buChar char="Ø"/>
            </a:pPr>
            <a:r>
              <a:rPr lang="tr-TR" sz="2400" dirty="0">
                <a:latin typeface="Calibri" pitchFamily="34" charset="0"/>
                <a:cs typeface="Times New Roman" pitchFamily="18" charset="0"/>
              </a:rPr>
              <a:t> İnşaat sektöründe(öz. Asbestli çimento),</a:t>
            </a:r>
          </a:p>
          <a:p>
            <a:pPr lvl="1" eaLnBrk="0" hangingPunct="0">
              <a:buFont typeface="Wingdings" pitchFamily="2" charset="2"/>
              <a:buChar char="Ø"/>
            </a:pPr>
            <a:r>
              <a:rPr lang="tr-TR" sz="2400" dirty="0">
                <a:latin typeface="Calibri" pitchFamily="34" charset="0"/>
                <a:cs typeface="Times New Roman" pitchFamily="18" charset="0"/>
              </a:rPr>
              <a:t> Fren ve debriyaj balatası imalinde,</a:t>
            </a:r>
          </a:p>
          <a:p>
            <a:pPr lvl="1" eaLnBrk="0" hangingPunct="0">
              <a:buFont typeface="Wingdings" pitchFamily="2" charset="2"/>
              <a:buChar char="Ø"/>
            </a:pPr>
            <a:r>
              <a:rPr lang="tr-TR" sz="2400" dirty="0">
                <a:latin typeface="Calibri" pitchFamily="34" charset="0"/>
                <a:cs typeface="Times New Roman" pitchFamily="18" charset="0"/>
              </a:rPr>
              <a:t> Boru imalinde,</a:t>
            </a:r>
          </a:p>
          <a:p>
            <a:pPr lvl="1" eaLnBrk="0" hangingPunct="0">
              <a:buFont typeface="Wingdings" pitchFamily="2" charset="2"/>
              <a:buChar char="Ø"/>
            </a:pPr>
            <a:r>
              <a:rPr lang="tr-TR" sz="2400" dirty="0">
                <a:latin typeface="Calibri" pitchFamily="34" charset="0"/>
                <a:cs typeface="Times New Roman" pitchFamily="18" charset="0"/>
              </a:rPr>
              <a:t> Eski binaların onarımı veya yıkımı, eski gemilerin sökülmesi ve parçalanması işleri.</a:t>
            </a:r>
          </a:p>
          <a:p>
            <a:pPr eaLnBrk="0" hangingPunct="0"/>
            <a:endParaRPr lang="tr-TR" sz="2000" dirty="0">
              <a:latin typeface="Calibri" pitchFamily="34" charset="0"/>
              <a:cs typeface="Times New Roman" pitchFamily="18" charset="0"/>
            </a:endParaRPr>
          </a:p>
          <a:p>
            <a:pPr eaLnBrk="0" hangingPunct="0"/>
            <a:r>
              <a:rPr lang="tr-TR" sz="2000" dirty="0">
                <a:latin typeface="Calibri" pitchFamily="34" charset="0"/>
                <a:cs typeface="Times New Roman" pitchFamily="18" charset="0"/>
              </a:rPr>
              <a:t>Asbest lifleri solunum yolu ile </a:t>
            </a:r>
            <a:r>
              <a:rPr lang="tr-TR" sz="2000" dirty="0" err="1">
                <a:latin typeface="Calibri" pitchFamily="34" charset="0"/>
                <a:cs typeface="Times New Roman" pitchFamily="18" charset="0"/>
              </a:rPr>
              <a:t>Akc</a:t>
            </a:r>
            <a:r>
              <a:rPr lang="tr-TR" sz="2000" dirty="0">
                <a:latin typeface="Calibri" pitchFamily="34" charset="0"/>
                <a:cs typeface="Times New Roman" pitchFamily="18" charset="0"/>
              </a:rPr>
              <a:t>.’e yerleşir, </a:t>
            </a:r>
            <a:r>
              <a:rPr lang="tr-TR" sz="2000" dirty="0" err="1">
                <a:latin typeface="Calibri" pitchFamily="34" charset="0"/>
                <a:cs typeface="Times New Roman" pitchFamily="18" charset="0"/>
              </a:rPr>
              <a:t>fibrotik</a:t>
            </a:r>
            <a:r>
              <a:rPr lang="tr-TR" sz="2000" dirty="0">
                <a:latin typeface="Calibri" pitchFamily="34" charset="0"/>
                <a:cs typeface="Times New Roman" pitchFamily="18" charset="0"/>
              </a:rPr>
              <a:t> reaksiyona yol açar (</a:t>
            </a:r>
            <a:r>
              <a:rPr lang="tr-TR" sz="2000" dirty="0" err="1">
                <a:latin typeface="Calibri" pitchFamily="34" charset="0"/>
                <a:cs typeface="Times New Roman" pitchFamily="18" charset="0"/>
              </a:rPr>
              <a:t>asbestozis</a:t>
            </a:r>
            <a:r>
              <a:rPr lang="tr-TR" sz="2000" dirty="0">
                <a:latin typeface="Calibri" pitchFamily="34" charset="0"/>
                <a:cs typeface="Times New Roman" pitchFamily="18" charset="0"/>
              </a:rPr>
              <a:t>), plevrada ve akciğer </a:t>
            </a:r>
            <a:r>
              <a:rPr lang="tr-TR" sz="2000" dirty="0" err="1">
                <a:latin typeface="Calibri" pitchFamily="34" charset="0"/>
                <a:cs typeface="Times New Roman" pitchFamily="18" charset="0"/>
              </a:rPr>
              <a:t>parankiminde</a:t>
            </a:r>
            <a:r>
              <a:rPr lang="tr-TR" sz="2000" dirty="0">
                <a:latin typeface="Calibri" pitchFamily="34" charset="0"/>
                <a:cs typeface="Times New Roman" pitchFamily="18" charset="0"/>
              </a:rPr>
              <a:t> çeşitli hastalıklara neden olur. Asbeste bağlı en önemli sağlık sorunu </a:t>
            </a:r>
            <a:r>
              <a:rPr lang="tr-TR" sz="2000" dirty="0" err="1">
                <a:latin typeface="Calibri" pitchFamily="34" charset="0"/>
                <a:cs typeface="Times New Roman" pitchFamily="18" charset="0"/>
              </a:rPr>
              <a:t>Akc</a:t>
            </a:r>
            <a:r>
              <a:rPr lang="tr-TR" sz="2000" dirty="0">
                <a:latin typeface="Calibri" pitchFamily="34" charset="0"/>
                <a:cs typeface="Times New Roman" pitchFamily="18" charset="0"/>
              </a:rPr>
              <a:t>. CA ve </a:t>
            </a:r>
            <a:r>
              <a:rPr lang="tr-TR" sz="2000" dirty="0" err="1">
                <a:latin typeface="Calibri" pitchFamily="34" charset="0"/>
                <a:cs typeface="Times New Roman" pitchFamily="18" charset="0"/>
              </a:rPr>
              <a:t>Mezotelyoma</a:t>
            </a:r>
            <a:r>
              <a:rPr lang="tr-TR" sz="2000" dirty="0">
                <a:latin typeface="Calibri" pitchFamily="34" charset="0"/>
                <a:cs typeface="Times New Roman" pitchFamily="18" charset="0"/>
              </a:rPr>
              <a:t>!</a:t>
            </a:r>
          </a:p>
          <a:p>
            <a:pPr eaLnBrk="0" hangingPunct="0"/>
            <a:r>
              <a:rPr lang="tr-TR" sz="2000" dirty="0">
                <a:latin typeface="Calibri" pitchFamily="34" charset="0"/>
                <a:cs typeface="Times New Roman" pitchFamily="18" charset="0"/>
              </a:rPr>
              <a:t>Her iki hastalık da </a:t>
            </a:r>
            <a:r>
              <a:rPr lang="tr-TR" sz="2000" dirty="0" err="1">
                <a:latin typeface="Calibri" pitchFamily="34" charset="0"/>
                <a:cs typeface="Times New Roman" pitchFamily="18" charset="0"/>
              </a:rPr>
              <a:t>krosidolit</a:t>
            </a:r>
            <a:r>
              <a:rPr lang="tr-TR" sz="2000" dirty="0">
                <a:latin typeface="Calibri" pitchFamily="34" charset="0"/>
                <a:cs typeface="Times New Roman" pitchFamily="18" charset="0"/>
              </a:rPr>
              <a:t> asbest tarafından meydana getirilir.</a:t>
            </a:r>
          </a:p>
          <a:p>
            <a:pPr eaLnBrk="0" hangingPunct="0"/>
            <a:endParaRPr lang="tr-TR" sz="2000" dirty="0">
              <a:latin typeface="Calibri" pitchFamily="34" charset="0"/>
            </a:endParaRPr>
          </a:p>
        </p:txBody>
      </p:sp>
      <p:sp>
        <p:nvSpPr>
          <p:cNvPr id="3" name="2 Dikdörtgen"/>
          <p:cNvSpPr/>
          <p:nvPr/>
        </p:nvSpPr>
        <p:spPr>
          <a:xfrm>
            <a:off x="2051720" y="260648"/>
            <a:ext cx="2823872" cy="523220"/>
          </a:xfrm>
          <a:prstGeom prst="rect">
            <a:avLst/>
          </a:prstGeom>
        </p:spPr>
        <p:txBody>
          <a:bodyPr wrap="square">
            <a:spAutoFit/>
          </a:bodyPr>
          <a:lstStyle/>
          <a:p>
            <a:pPr algn="ctr" eaLnBrk="0" hangingPunct="0"/>
            <a:r>
              <a:rPr lang="tr-TR" sz="2800" b="1" dirty="0">
                <a:solidFill>
                  <a:srgbClr val="FF0000"/>
                </a:solidFill>
                <a:latin typeface="Calibri" pitchFamily="34" charset="0"/>
                <a:cs typeface="Times New Roman" pitchFamily="18" charset="0"/>
              </a:rPr>
              <a:t>ASBESTOZİS:</a:t>
            </a:r>
            <a:endParaRPr lang="tr-TR" sz="2800" dirty="0">
              <a:solidFill>
                <a:srgbClr val="FF0000"/>
              </a:solidFill>
              <a:latin typeface="Calibri" pitchFamily="34" charset="0"/>
              <a:cs typeface="Times New Roman" pitchFamily="18"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Dikdörtgen"/>
          <p:cNvSpPr/>
          <p:nvPr/>
        </p:nvSpPr>
        <p:spPr>
          <a:xfrm>
            <a:off x="539552" y="1340768"/>
            <a:ext cx="7992888" cy="4678204"/>
          </a:xfrm>
          <a:prstGeom prst="rect">
            <a:avLst/>
          </a:prstGeom>
        </p:spPr>
        <p:txBody>
          <a:bodyPr wrap="square">
            <a:spAutoFit/>
          </a:bodyPr>
          <a:lstStyle/>
          <a:p>
            <a:pPr eaLnBrk="0" hangingPunct="0"/>
            <a:r>
              <a:rPr lang="tr-TR" sz="2000" b="1" u="sng" dirty="0">
                <a:solidFill>
                  <a:srgbClr val="FF0000"/>
                </a:solidFill>
                <a:latin typeface="Calibri" pitchFamily="34" charset="0"/>
                <a:cs typeface="Times New Roman" pitchFamily="18" charset="0"/>
              </a:rPr>
              <a:t>Klinik özellikler:</a:t>
            </a:r>
          </a:p>
          <a:p>
            <a:pPr eaLnBrk="0" hangingPunct="0"/>
            <a:r>
              <a:rPr lang="tr-TR" sz="2400" dirty="0">
                <a:latin typeface="Calibri" pitchFamily="34" charset="0"/>
                <a:cs typeface="Times New Roman" pitchFamily="18" charset="0"/>
              </a:rPr>
              <a:t>Asbestin </a:t>
            </a:r>
            <a:r>
              <a:rPr lang="tr-TR" sz="2400" dirty="0" err="1">
                <a:latin typeface="Calibri" pitchFamily="34" charset="0"/>
                <a:cs typeface="Times New Roman" pitchFamily="18" charset="0"/>
              </a:rPr>
              <a:t>fibrojenik</a:t>
            </a:r>
            <a:r>
              <a:rPr lang="tr-TR" sz="2400" dirty="0">
                <a:latin typeface="Calibri" pitchFamily="34" charset="0"/>
                <a:cs typeface="Times New Roman" pitchFamily="18" charset="0"/>
              </a:rPr>
              <a:t> potansiyeli silis tozuna göre daha az, ancak kömür tozundan fazladır. </a:t>
            </a:r>
          </a:p>
          <a:p>
            <a:pPr eaLnBrk="0" hangingPunct="0"/>
            <a:endParaRPr lang="tr-TR" sz="2400" dirty="0">
              <a:latin typeface="Calibri" pitchFamily="34" charset="0"/>
              <a:cs typeface="Times New Roman" pitchFamily="18" charset="0"/>
            </a:endParaRPr>
          </a:p>
          <a:p>
            <a:pPr eaLnBrk="0" hangingPunct="0"/>
            <a:r>
              <a:rPr lang="tr-TR" sz="2400" dirty="0">
                <a:latin typeface="Calibri" pitchFamily="34" charset="0"/>
                <a:cs typeface="Times New Roman" pitchFamily="18" charset="0"/>
              </a:rPr>
              <a:t>Asbest ile birlikte sigara faktörü de olduğunda akciğer kanseri riski çok yüksek düzeye çıkmaktadır.</a:t>
            </a:r>
          </a:p>
          <a:p>
            <a:pPr eaLnBrk="0" hangingPunct="0"/>
            <a:endParaRPr lang="tr-TR" dirty="0">
              <a:latin typeface="Calibri" pitchFamily="34" charset="0"/>
              <a:cs typeface="Times New Roman" pitchFamily="18" charset="0"/>
            </a:endParaRPr>
          </a:p>
          <a:p>
            <a:pPr eaLnBrk="0" hangingPunct="0"/>
            <a:r>
              <a:rPr lang="tr-TR" sz="2000" dirty="0">
                <a:latin typeface="Calibri" pitchFamily="34" charset="0"/>
                <a:cs typeface="Times New Roman" pitchFamily="18" charset="0"/>
              </a:rPr>
              <a:t>Ör: Bir çalışmada, asbest </a:t>
            </a:r>
            <a:r>
              <a:rPr lang="tr-TR" sz="2000" dirty="0" err="1">
                <a:latin typeface="Calibri" pitchFamily="34" charset="0"/>
                <a:cs typeface="Times New Roman" pitchFamily="18" charset="0"/>
              </a:rPr>
              <a:t>maruziyeti</a:t>
            </a:r>
            <a:r>
              <a:rPr lang="tr-TR" sz="2000" dirty="0">
                <a:latin typeface="Calibri" pitchFamily="34" charset="0"/>
                <a:cs typeface="Times New Roman" pitchFamily="18" charset="0"/>
              </a:rPr>
              <a:t> olmayan ve sigara içmeyen kişilerde akciğer kanseri meydana gelme olasılığı </a:t>
            </a:r>
            <a:r>
              <a:rPr lang="tr-TR" sz="2000" b="1" dirty="0" err="1">
                <a:latin typeface="Calibri" pitchFamily="34" charset="0"/>
                <a:cs typeface="Times New Roman" pitchFamily="18" charset="0"/>
              </a:rPr>
              <a:t>yüzbinde</a:t>
            </a:r>
            <a:r>
              <a:rPr lang="tr-TR" sz="2000" b="1" dirty="0">
                <a:latin typeface="Calibri" pitchFamily="34" charset="0"/>
                <a:cs typeface="Times New Roman" pitchFamily="18" charset="0"/>
              </a:rPr>
              <a:t> 11 </a:t>
            </a:r>
            <a:r>
              <a:rPr lang="tr-TR" sz="2000" dirty="0">
                <a:latin typeface="Calibri" pitchFamily="34" charset="0"/>
                <a:cs typeface="Times New Roman" pitchFamily="18" charset="0"/>
              </a:rPr>
              <a:t>olarak bulunmuştur. Asbest </a:t>
            </a:r>
            <a:r>
              <a:rPr lang="tr-TR" sz="2000" dirty="0" err="1">
                <a:latin typeface="Calibri" pitchFamily="34" charset="0"/>
                <a:cs typeface="Times New Roman" pitchFamily="18" charset="0"/>
              </a:rPr>
              <a:t>maruziyeti</a:t>
            </a:r>
            <a:r>
              <a:rPr lang="tr-TR" sz="2000" dirty="0">
                <a:latin typeface="Calibri" pitchFamily="34" charset="0"/>
                <a:cs typeface="Times New Roman" pitchFamily="18" charset="0"/>
              </a:rPr>
              <a:t> olduğunda bu olasılık </a:t>
            </a:r>
            <a:r>
              <a:rPr lang="tr-TR" sz="2000" dirty="0" err="1">
                <a:latin typeface="Calibri" pitchFamily="34" charset="0"/>
                <a:cs typeface="Times New Roman" pitchFamily="18" charset="0"/>
              </a:rPr>
              <a:t>yüzbinde</a:t>
            </a:r>
            <a:r>
              <a:rPr lang="tr-TR" sz="2000" dirty="0">
                <a:latin typeface="Calibri" pitchFamily="34" charset="0"/>
                <a:cs typeface="Times New Roman" pitchFamily="18" charset="0"/>
              </a:rPr>
              <a:t> 58, sigara içilmesi durumunda ise </a:t>
            </a:r>
            <a:r>
              <a:rPr lang="tr-TR" sz="2000" dirty="0" err="1">
                <a:latin typeface="Calibri" pitchFamily="34" charset="0"/>
                <a:cs typeface="Times New Roman" pitchFamily="18" charset="0"/>
              </a:rPr>
              <a:t>yüzbinde</a:t>
            </a:r>
            <a:r>
              <a:rPr lang="tr-TR" sz="2000" dirty="0">
                <a:latin typeface="Calibri" pitchFamily="34" charset="0"/>
                <a:cs typeface="Times New Roman" pitchFamily="18" charset="0"/>
              </a:rPr>
              <a:t> 123 olmaktadır. Yani asbest </a:t>
            </a:r>
            <a:r>
              <a:rPr lang="tr-TR" sz="2000" dirty="0" err="1">
                <a:latin typeface="Calibri" pitchFamily="34" charset="0"/>
                <a:cs typeface="Times New Roman" pitchFamily="18" charset="0"/>
              </a:rPr>
              <a:t>maruziyeti</a:t>
            </a:r>
            <a:r>
              <a:rPr lang="tr-TR" sz="2000" dirty="0">
                <a:latin typeface="Calibri" pitchFamily="34" charset="0"/>
                <a:cs typeface="Times New Roman" pitchFamily="18" charset="0"/>
              </a:rPr>
              <a:t> durumunda akciğer kanseri </a:t>
            </a:r>
            <a:r>
              <a:rPr lang="tr-TR" sz="2000" b="1" dirty="0">
                <a:latin typeface="Calibri" pitchFamily="34" charset="0"/>
                <a:cs typeface="Times New Roman" pitchFamily="18" charset="0"/>
              </a:rPr>
              <a:t>riski 5.3 kat</a:t>
            </a:r>
            <a:r>
              <a:rPr lang="tr-TR" sz="2000" dirty="0">
                <a:latin typeface="Calibri" pitchFamily="34" charset="0"/>
                <a:cs typeface="Times New Roman" pitchFamily="18" charset="0"/>
              </a:rPr>
              <a:t>, sigara </a:t>
            </a:r>
            <a:r>
              <a:rPr lang="tr-TR" sz="2000" dirty="0" err="1">
                <a:latin typeface="Calibri" pitchFamily="34" charset="0"/>
                <a:cs typeface="Times New Roman" pitchFamily="18" charset="0"/>
              </a:rPr>
              <a:t>maruziyeti</a:t>
            </a:r>
            <a:r>
              <a:rPr lang="tr-TR" sz="2000" dirty="0">
                <a:latin typeface="Calibri" pitchFamily="34" charset="0"/>
                <a:cs typeface="Times New Roman" pitchFamily="18" charset="0"/>
              </a:rPr>
              <a:t> durumunda da </a:t>
            </a:r>
            <a:r>
              <a:rPr lang="tr-TR" sz="2000" b="1" dirty="0">
                <a:latin typeface="Calibri" pitchFamily="34" charset="0"/>
                <a:cs typeface="Times New Roman" pitchFamily="18" charset="0"/>
              </a:rPr>
              <a:t>11.2 kat </a:t>
            </a:r>
            <a:r>
              <a:rPr lang="tr-TR" sz="2000" dirty="0">
                <a:latin typeface="Calibri" pitchFamily="34" charset="0"/>
                <a:cs typeface="Times New Roman" pitchFamily="18" charset="0"/>
              </a:rPr>
              <a:t>artmaktadır. Ancak hem asbest hem de sigara faktörünün olması durumunda risk artışı </a:t>
            </a:r>
            <a:r>
              <a:rPr lang="tr-TR" sz="2000" b="1" dirty="0">
                <a:latin typeface="Calibri" pitchFamily="34" charset="0"/>
                <a:cs typeface="Times New Roman" pitchFamily="18" charset="0"/>
              </a:rPr>
              <a:t>55 kat!</a:t>
            </a:r>
            <a:endParaRPr lang="tr-TR" sz="2000" b="1" dirty="0">
              <a:latin typeface="Calibri" pitchFamily="34" charset="0"/>
            </a:endParaRPr>
          </a:p>
        </p:txBody>
      </p:sp>
      <p:sp>
        <p:nvSpPr>
          <p:cNvPr id="4" name="3 Başlık"/>
          <p:cNvSpPr>
            <a:spLocks noGrp="1"/>
          </p:cNvSpPr>
          <p:nvPr>
            <p:ph type="title"/>
          </p:nvPr>
        </p:nvSpPr>
        <p:spPr>
          <a:prstGeom prst="rect">
            <a:avLst/>
          </a:prstGeom>
        </p:spPr>
        <p:txBody>
          <a:bodyPr wrap="square">
            <a:spAutoFit/>
          </a:bodyPr>
          <a:lstStyle/>
          <a:p>
            <a:pPr algn="ctr" eaLnBrk="0" hangingPunct="0"/>
            <a:r>
              <a:rPr lang="tr-TR" sz="2800" b="1" dirty="0">
                <a:solidFill>
                  <a:srgbClr val="FF0000"/>
                </a:solidFill>
                <a:latin typeface="Calibri" pitchFamily="34" charset="0"/>
                <a:cs typeface="Times New Roman" pitchFamily="18" charset="0"/>
              </a:rPr>
              <a:t>ASBESTOZİS:</a:t>
            </a:r>
            <a:endParaRPr lang="tr-TR" sz="2800" dirty="0">
              <a:solidFill>
                <a:srgbClr val="FF0000"/>
              </a:solidFill>
              <a:latin typeface="Calibri" pitchFamily="34"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619125" y="844550"/>
            <a:ext cx="7915275" cy="4864100"/>
          </a:xfrm>
          <a:prstGeom prst="rect">
            <a:avLst/>
          </a:prstGeom>
          <a:noFill/>
          <a:ln w="9525">
            <a:noFill/>
            <a:miter lim="800000"/>
            <a:headEnd/>
            <a:tailEnd/>
          </a:ln>
        </p:spPr>
        <p:txBody>
          <a:bodyPr anchor="ctr">
            <a:spAutoFit/>
          </a:bodyPr>
          <a:lstStyle/>
          <a:p>
            <a:pPr eaLnBrk="0" hangingPunct="0"/>
            <a:r>
              <a:rPr lang="tr-TR" sz="2000" b="1" u="sng">
                <a:solidFill>
                  <a:srgbClr val="FF0000"/>
                </a:solidFill>
                <a:latin typeface="Calibri" pitchFamily="34" charset="0"/>
                <a:cs typeface="Times New Roman" pitchFamily="18" charset="0"/>
              </a:rPr>
              <a:t>Tanı:</a:t>
            </a:r>
            <a:endParaRPr lang="tr-TR" sz="2000">
              <a:solidFill>
                <a:srgbClr val="FF0000"/>
              </a:solidFill>
              <a:latin typeface="Calibri" pitchFamily="34" charset="0"/>
              <a:cs typeface="Times New Roman" pitchFamily="18" charset="0"/>
            </a:endParaRPr>
          </a:p>
          <a:p>
            <a:pPr eaLnBrk="0" hangingPunct="0"/>
            <a:r>
              <a:rPr lang="tr-TR">
                <a:latin typeface="Calibri" pitchFamily="34" charset="0"/>
                <a:cs typeface="Times New Roman" pitchFamily="18" charset="0"/>
              </a:rPr>
              <a:t>Çalışma öyküsü!</a:t>
            </a:r>
          </a:p>
          <a:p>
            <a:pPr eaLnBrk="0" hangingPunct="0"/>
            <a:endParaRPr lang="tr-TR">
              <a:latin typeface="Calibri" pitchFamily="34" charset="0"/>
              <a:cs typeface="Times New Roman" pitchFamily="18" charset="0"/>
            </a:endParaRPr>
          </a:p>
          <a:p>
            <a:pPr eaLnBrk="0" hangingPunct="0"/>
            <a:r>
              <a:rPr lang="tr-TR">
                <a:latin typeface="Calibri" pitchFamily="34" charset="0"/>
                <a:cs typeface="Times New Roman" pitchFamily="18" charset="0"/>
              </a:rPr>
              <a:t>Radyoloji: Erken dönemde normal, ilerlemiş olgularda oldukça tipik! (Bazal segmentlerde fibrozis irregüler opasiteler şeklinde)</a:t>
            </a:r>
          </a:p>
          <a:p>
            <a:pPr eaLnBrk="0" hangingPunct="0"/>
            <a:r>
              <a:rPr lang="tr-TR">
                <a:latin typeface="Calibri" pitchFamily="34" charset="0"/>
                <a:cs typeface="Times New Roman" pitchFamily="18" charset="0"/>
              </a:rPr>
              <a:t>Bazı hastalarda; balgamda, akciğerde, tümör dokusunda veya plevral sıvıda “asbest cisimciği” (asbestos body) bulunabilir.Asbest body, mutlaka hastalık anlamına gelmez, asbest maruziyeti olduğu anlamına gelir. Ancak akciğer fibrozisi veya akc. CA olan hastada bu cisimciğin varlığı, hastalık-asbest maruziyeti ilişkisini göstermesi bakımından önemli!</a:t>
            </a:r>
          </a:p>
          <a:p>
            <a:pPr eaLnBrk="0" hangingPunct="0"/>
            <a:endParaRPr lang="tr-TR" b="1">
              <a:latin typeface="Calibri" pitchFamily="34" charset="0"/>
              <a:cs typeface="Times New Roman" pitchFamily="18" charset="0"/>
            </a:endParaRPr>
          </a:p>
          <a:p>
            <a:pPr eaLnBrk="0" hangingPunct="0"/>
            <a:endParaRPr lang="tr-TR" b="1">
              <a:latin typeface="Calibri" pitchFamily="34" charset="0"/>
              <a:cs typeface="Times New Roman" pitchFamily="18" charset="0"/>
            </a:endParaRPr>
          </a:p>
          <a:p>
            <a:pPr eaLnBrk="0" hangingPunct="0"/>
            <a:r>
              <a:rPr lang="tr-TR" sz="2000" b="1" u="sng">
                <a:solidFill>
                  <a:srgbClr val="FF0000"/>
                </a:solidFill>
                <a:latin typeface="Calibri" pitchFamily="34" charset="0"/>
                <a:cs typeface="Times New Roman" pitchFamily="18" charset="0"/>
              </a:rPr>
              <a:t>Tedavi:</a:t>
            </a:r>
            <a:endParaRPr lang="tr-TR" sz="2000">
              <a:solidFill>
                <a:srgbClr val="FF0000"/>
              </a:solidFill>
              <a:latin typeface="Calibri" pitchFamily="34" charset="0"/>
              <a:cs typeface="Times New Roman" pitchFamily="18" charset="0"/>
            </a:endParaRPr>
          </a:p>
          <a:p>
            <a:pPr eaLnBrk="0" hangingPunct="0"/>
            <a:r>
              <a:rPr lang="tr-TR">
                <a:latin typeface="Calibri" pitchFamily="34" charset="0"/>
                <a:cs typeface="Times New Roman" pitchFamily="18" charset="0"/>
              </a:rPr>
              <a:t>Tedavisi söz konusu değil!</a:t>
            </a:r>
          </a:p>
          <a:p>
            <a:pPr eaLnBrk="0" hangingPunct="0"/>
            <a:r>
              <a:rPr lang="tr-TR">
                <a:latin typeface="Calibri" pitchFamily="34" charset="0"/>
                <a:cs typeface="Times New Roman" pitchFamily="18" charset="0"/>
              </a:rPr>
              <a:t>Plevral kalınlaşma, kalsifikasyon ve plaklar bir tedavi gerektirmez.</a:t>
            </a:r>
          </a:p>
          <a:p>
            <a:pPr eaLnBrk="0" hangingPunct="0"/>
            <a:r>
              <a:rPr lang="tr-TR">
                <a:latin typeface="Calibri" pitchFamily="34" charset="0"/>
                <a:cs typeface="Times New Roman" pitchFamily="18" charset="0"/>
              </a:rPr>
              <a:t>Mezotelyomanın bilinen en malign hastalıklardan birisi olduğu ve çok hızlı bir seyir gösterdiği unutulmamalı!</a:t>
            </a:r>
          </a:p>
        </p:txBody>
      </p:sp>
      <p:sp>
        <p:nvSpPr>
          <p:cNvPr id="3" name="Rectangle 2"/>
          <p:cNvSpPr txBox="1">
            <a:spLocks noChangeArrowheads="1"/>
          </p:cNvSpPr>
          <p:nvPr/>
        </p:nvSpPr>
        <p:spPr bwMode="gray">
          <a:xfrm>
            <a:off x="338138" y="17463"/>
            <a:ext cx="8520112" cy="647700"/>
          </a:xfrm>
          <a:prstGeom prst="rect">
            <a:avLst/>
          </a:prstGeom>
          <a:solidFill>
            <a:srgbClr val="0070C0"/>
          </a:solidFill>
          <a:ln>
            <a:noFill/>
          </a:ln>
        </p:spPr>
        <p:txBody>
          <a:bodyPr lIns="0" rIns="0" anchor="ctr"/>
          <a:lstStyle>
            <a:lvl1pPr algn="l" rtl="0" eaLnBrk="0" fontAlgn="base" hangingPunct="0">
              <a:lnSpc>
                <a:spcPct val="90000"/>
              </a:lnSpc>
              <a:spcBef>
                <a:spcPct val="0"/>
              </a:spcBef>
              <a:spcAft>
                <a:spcPct val="0"/>
              </a:spcAft>
              <a:defRPr sz="2400" b="1">
                <a:solidFill>
                  <a:schemeClr val="tx1"/>
                </a:solidFill>
                <a:latin typeface="+mj-lt"/>
                <a:ea typeface="+mj-ea"/>
                <a:cs typeface="+mj-cs"/>
              </a:defRPr>
            </a:lvl1pPr>
            <a:lvl2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5pPr>
            <a:lvl6pPr marL="4572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6pPr>
            <a:lvl7pPr marL="9144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7pPr>
            <a:lvl8pPr marL="13716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8pPr>
            <a:lvl9pPr marL="18288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9pPr>
          </a:lstStyle>
          <a:p>
            <a:pPr algn="ctr">
              <a:defRPr/>
            </a:pPr>
            <a:r>
              <a:rPr lang="tr-TR" sz="2800" dirty="0">
                <a:solidFill>
                  <a:schemeClr val="bg1"/>
                </a:solidFill>
                <a:effectLst>
                  <a:outerShdw blurRad="38100" dist="38100" dir="2700000" algn="tl">
                    <a:srgbClr val="000000">
                      <a:alpha val="43137"/>
                    </a:srgbClr>
                  </a:outerShdw>
                </a:effectLst>
                <a:latin typeface="Cambria" pitchFamily="18" charset="0"/>
              </a:rPr>
              <a:t>PNÖMOKONYOZLAR –(ASBESTOZİS)</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o"/>
          <p:cNvGraphicFramePr>
            <a:graphicFrameLocks noGrp="1"/>
          </p:cNvGraphicFramePr>
          <p:nvPr/>
        </p:nvGraphicFramePr>
        <p:xfrm>
          <a:off x="2247900" y="1228725"/>
          <a:ext cx="4572000" cy="3775075"/>
        </p:xfrm>
        <a:graphic>
          <a:graphicData uri="http://schemas.openxmlformats.org/drawingml/2006/table">
            <a:tbl>
              <a:tblPr/>
              <a:tblGrid>
                <a:gridCol w="4572000">
                  <a:extLst>
                    <a:ext uri="{9D8B030D-6E8A-4147-A177-3AD203B41FA5}">
                      <a16:colId xmlns:a16="http://schemas.microsoft.com/office/drawing/2014/main" val="20000"/>
                    </a:ext>
                  </a:extLst>
                </a:gridCol>
              </a:tblGrid>
              <a:tr h="3775075">
                <a:tc>
                  <a:txBody>
                    <a:bodyPr/>
                    <a:lstStyle/>
                    <a:p>
                      <a:pPr marL="0" marR="0" lvl="0" indent="0" algn="ctr" defTabSz="914400" rtl="0" eaLnBrk="1" fontAlgn="base" latinLnBrk="0" hangingPunct="1">
                        <a:lnSpc>
                          <a:spcPct val="115000"/>
                        </a:lnSpc>
                        <a:spcBef>
                          <a:spcPts val="1200"/>
                        </a:spcBef>
                        <a:spcAft>
                          <a:spcPts val="1000"/>
                        </a:spcAft>
                        <a:buClrTx/>
                        <a:buSzTx/>
                        <a:buFont typeface="Wingdings" pitchFamily="2" charset="2"/>
                        <a:buNone/>
                        <a:tabLst/>
                      </a:pPr>
                      <a:r>
                        <a:rPr kumimoji="0" lang="tr-TR" sz="1800" b="1" i="0" u="sng" strike="noStrike" cap="none" normalizeH="0" baseline="0">
                          <a:ln>
                            <a:noFill/>
                          </a:ln>
                          <a:solidFill>
                            <a:srgbClr val="FF0000"/>
                          </a:solidFill>
                          <a:effectLst/>
                          <a:latin typeface="Calibri" pitchFamily="34" charset="0"/>
                          <a:cs typeface="Times New Roman" pitchFamily="18" charset="0"/>
                        </a:rPr>
                        <a:t>ASBESTİN NEDEN OLDUĞU HASTALIKLAR</a:t>
                      </a:r>
                      <a:endParaRPr kumimoji="0" lang="tr-TR" sz="1800" b="0" i="0" u="none" strike="noStrike" cap="none" normalizeH="0" baseline="0">
                        <a:ln>
                          <a:noFill/>
                        </a:ln>
                        <a:solidFill>
                          <a:srgbClr val="FF0000"/>
                        </a:solidFill>
                        <a:effectLst/>
                        <a:latin typeface="Calibri" pitchFamily="34" charset="0"/>
                        <a:ea typeface="Calibri" pitchFamily="34" charset="0"/>
                        <a:cs typeface="Times New Roman" pitchFamily="18"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FİBROZİS (ASBESTOZİS)</a:t>
                      </a:r>
                      <a:endParaRPr kumimoji="0" lang="tr-TR" sz="1600" b="0" i="0" u="none" strike="noStrike" cap="none" normalizeH="0" baseline="0">
                        <a:ln>
                          <a:noFill/>
                        </a:ln>
                        <a:solidFill>
                          <a:schemeClr val="tx1"/>
                        </a:solidFill>
                        <a:effectLst/>
                        <a:latin typeface="Calibri" pitchFamily="34" charset="0"/>
                        <a:cs typeface="Arial"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PLEVRADA KALINLAŞMA</a:t>
                      </a:r>
                      <a:endParaRPr kumimoji="0" lang="tr-TR" sz="1600" b="0" i="0" u="none" strike="noStrike" cap="none" normalizeH="0" baseline="0">
                        <a:ln>
                          <a:noFill/>
                        </a:ln>
                        <a:solidFill>
                          <a:schemeClr val="tx1"/>
                        </a:solidFill>
                        <a:effectLst/>
                        <a:latin typeface="Calibri" pitchFamily="34" charset="0"/>
                        <a:cs typeface="Arial"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PLEVRAL PLAK, KALSİFİKASYON</a:t>
                      </a:r>
                      <a:endParaRPr kumimoji="0" lang="tr-TR" sz="1600" b="0" i="0" u="none" strike="noStrike" cap="none" normalizeH="0" baseline="0">
                        <a:ln>
                          <a:noFill/>
                        </a:ln>
                        <a:solidFill>
                          <a:schemeClr val="tx1"/>
                        </a:solidFill>
                        <a:effectLst/>
                        <a:latin typeface="Calibri" pitchFamily="34" charset="0"/>
                        <a:cs typeface="Arial"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PLEVRAL EFFÜZYON</a:t>
                      </a:r>
                      <a:endParaRPr kumimoji="0" lang="tr-TR" sz="1600" b="0" i="0" u="none" strike="noStrike" cap="none" normalizeH="0" baseline="0">
                        <a:ln>
                          <a:noFill/>
                        </a:ln>
                        <a:solidFill>
                          <a:schemeClr val="tx1"/>
                        </a:solidFill>
                        <a:effectLst/>
                        <a:latin typeface="Calibri" pitchFamily="34" charset="0"/>
                        <a:cs typeface="Arial"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AKCİĞER KANSERİ</a:t>
                      </a:r>
                      <a:endParaRPr kumimoji="0" lang="tr-TR" sz="1600" b="0" i="0" u="none" strike="noStrike" cap="none" normalizeH="0" baseline="0">
                        <a:ln>
                          <a:noFill/>
                        </a:ln>
                        <a:solidFill>
                          <a:schemeClr val="tx1"/>
                        </a:solidFill>
                        <a:effectLst/>
                        <a:latin typeface="Calibri" pitchFamily="34" charset="0"/>
                        <a:cs typeface="Arial" charset="0"/>
                      </a:endParaRPr>
                    </a:p>
                    <a:p>
                      <a:pPr marL="0" marR="0" lvl="0" indent="0" algn="l" defTabSz="914400" rtl="0" eaLnBrk="1" fontAlgn="base" latinLnBrk="0" hangingPunct="1">
                        <a:lnSpc>
                          <a:spcPct val="115000"/>
                        </a:lnSpc>
                        <a:spcBef>
                          <a:spcPts val="1200"/>
                        </a:spcBef>
                        <a:spcAft>
                          <a:spcPts val="1000"/>
                        </a:spcAft>
                        <a:buClrTx/>
                        <a:buSzTx/>
                        <a:buFont typeface="Wingdings" pitchFamily="2" charset="2"/>
                        <a:buChar char="Ø"/>
                        <a:tabLst/>
                      </a:pPr>
                      <a:r>
                        <a:rPr kumimoji="0" lang="tr-TR" sz="1600" b="0" i="0" u="none" strike="noStrike" cap="none" normalizeH="0" baseline="0">
                          <a:ln>
                            <a:noFill/>
                          </a:ln>
                          <a:solidFill>
                            <a:schemeClr val="tx1"/>
                          </a:solidFill>
                          <a:effectLst/>
                          <a:latin typeface="Calibri" pitchFamily="34" charset="0"/>
                          <a:cs typeface="Times New Roman" pitchFamily="18" charset="0"/>
                        </a:rPr>
                        <a:t>MEZOTELYOMA</a:t>
                      </a:r>
                      <a:endParaRPr kumimoji="0" lang="tr-TR" sz="1600" b="0" i="0" u="none" strike="noStrike" cap="none" normalizeH="0" baseline="0">
                        <a:ln>
                          <a:noFill/>
                        </a:ln>
                        <a:solidFill>
                          <a:schemeClr val="tx1"/>
                        </a:solidFill>
                        <a:effectLst/>
                        <a:latin typeface="Calibri" pitchFamily="34" charset="0"/>
                        <a:cs typeface="Arial"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4" name="Rectangle 2"/>
          <p:cNvSpPr txBox="1">
            <a:spLocks noChangeArrowheads="1"/>
          </p:cNvSpPr>
          <p:nvPr/>
        </p:nvSpPr>
        <p:spPr bwMode="gray">
          <a:xfrm>
            <a:off x="338138" y="17463"/>
            <a:ext cx="8520112" cy="647700"/>
          </a:xfrm>
          <a:prstGeom prst="rect">
            <a:avLst/>
          </a:prstGeom>
          <a:solidFill>
            <a:srgbClr val="0070C0"/>
          </a:solidFill>
          <a:ln>
            <a:noFill/>
          </a:ln>
        </p:spPr>
        <p:txBody>
          <a:bodyPr lIns="0" rIns="0" anchor="ctr"/>
          <a:lstStyle>
            <a:lvl1pPr algn="l" rtl="0" eaLnBrk="0" fontAlgn="base" hangingPunct="0">
              <a:lnSpc>
                <a:spcPct val="90000"/>
              </a:lnSpc>
              <a:spcBef>
                <a:spcPct val="0"/>
              </a:spcBef>
              <a:spcAft>
                <a:spcPct val="0"/>
              </a:spcAft>
              <a:defRPr sz="2400" b="1">
                <a:solidFill>
                  <a:schemeClr val="tx1"/>
                </a:solidFill>
                <a:latin typeface="+mj-lt"/>
                <a:ea typeface="+mj-ea"/>
                <a:cs typeface="+mj-cs"/>
              </a:defRPr>
            </a:lvl1pPr>
            <a:lvl2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5pPr>
            <a:lvl6pPr marL="4572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6pPr>
            <a:lvl7pPr marL="9144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7pPr>
            <a:lvl8pPr marL="13716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8pPr>
            <a:lvl9pPr marL="1828800" algn="l" rtl="0" eaLnBrk="0" fontAlgn="base" hangingPunct="0">
              <a:lnSpc>
                <a:spcPct val="90000"/>
              </a:lnSpc>
              <a:spcBef>
                <a:spcPct val="0"/>
              </a:spcBef>
              <a:spcAft>
                <a:spcPct val="0"/>
              </a:spcAft>
              <a:defRPr sz="2400" b="1">
                <a:solidFill>
                  <a:schemeClr val="tx1"/>
                </a:solidFill>
                <a:latin typeface="Arial" pitchFamily="34" charset="0"/>
                <a:cs typeface="Arial" pitchFamily="34" charset="0"/>
              </a:defRPr>
            </a:lvl9pPr>
          </a:lstStyle>
          <a:p>
            <a:pPr algn="ctr">
              <a:defRPr/>
            </a:pPr>
            <a:r>
              <a:rPr lang="tr-TR" sz="2800" dirty="0">
                <a:solidFill>
                  <a:schemeClr val="bg1"/>
                </a:solidFill>
                <a:effectLst>
                  <a:outerShdw blurRad="38100" dist="38100" dir="2700000" algn="tl">
                    <a:srgbClr val="000000">
                      <a:alpha val="43137"/>
                    </a:srgbClr>
                  </a:outerShdw>
                </a:effectLst>
                <a:latin typeface="Cambria" pitchFamily="18" charset="0"/>
              </a:rPr>
              <a:t>PNÖMOKONYOZLAR –(ASBESTOZİS)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buNone/>
            </a:pPr>
            <a:r>
              <a:rPr lang="tr-TR"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FİZİKSEL RİSK ETMENLERİ</a:t>
            </a:r>
          </a:p>
        </p:txBody>
      </p:sp>
      <p:pic>
        <p:nvPicPr>
          <p:cNvPr id="7170" name="Picture 2"/>
          <p:cNvPicPr>
            <a:picLocks noChangeAspect="1" noChangeArrowheads="1"/>
          </p:cNvPicPr>
          <p:nvPr/>
        </p:nvPicPr>
        <p:blipFill>
          <a:blip r:embed="rId2" cstate="print"/>
          <a:srcRect/>
          <a:stretch>
            <a:fillRect/>
          </a:stretch>
        </p:blipFill>
        <p:spPr bwMode="auto">
          <a:xfrm>
            <a:off x="5652120" y="3212976"/>
            <a:ext cx="1381125" cy="29718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2555776" y="3068960"/>
            <a:ext cx="2273953" cy="307464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476672"/>
            <a:ext cx="8229600" cy="6381328"/>
          </a:xfrm>
        </p:spPr>
        <p:txBody>
          <a:bodyPr>
            <a:normAutofit fontScale="62500" lnSpcReduction="20000"/>
          </a:bodyPr>
          <a:lstStyle/>
          <a:p>
            <a:pPr>
              <a:lnSpc>
                <a:spcPct val="150000"/>
              </a:lnSpc>
              <a:buNone/>
              <a:defRPr/>
            </a:pPr>
            <a:r>
              <a:rPr lang="tr-TR" sz="4400" b="1" dirty="0">
                <a:solidFill>
                  <a:srgbClr val="FF0000"/>
                </a:solidFill>
              </a:rPr>
              <a:t>Mesleki akciğer hastalıklarında tedavi ve korunma</a:t>
            </a:r>
            <a:endParaRPr lang="tr-TR" sz="4400" dirty="0">
              <a:solidFill>
                <a:srgbClr val="FF0000"/>
              </a:solidFill>
            </a:endParaRPr>
          </a:p>
          <a:p>
            <a:pPr>
              <a:lnSpc>
                <a:spcPct val="150000"/>
              </a:lnSpc>
              <a:defRPr/>
            </a:pPr>
            <a:r>
              <a:rPr lang="tr-TR" dirty="0"/>
              <a:t>Hastalık, tozun akciğerlerde depolanması + </a:t>
            </a:r>
            <a:r>
              <a:rPr lang="tr-TR" dirty="0" err="1"/>
              <a:t>Fibrozis</a:t>
            </a:r>
            <a:endParaRPr lang="tr-TR" dirty="0"/>
          </a:p>
          <a:p>
            <a:pPr>
              <a:lnSpc>
                <a:spcPct val="150000"/>
              </a:lnSpc>
              <a:defRPr/>
            </a:pPr>
            <a:r>
              <a:rPr lang="tr-TR" dirty="0"/>
              <a:t>Akciğerlerdeki tozun atılmasını sağlayacak veya </a:t>
            </a:r>
            <a:r>
              <a:rPr lang="tr-TR" dirty="0" err="1"/>
              <a:t>fibrozisi</a:t>
            </a:r>
            <a:r>
              <a:rPr lang="tr-TR" dirty="0"/>
              <a:t> durduracak bir tedavi YOK</a:t>
            </a:r>
          </a:p>
          <a:p>
            <a:pPr>
              <a:lnSpc>
                <a:spcPct val="150000"/>
              </a:lnSpc>
              <a:defRPr/>
            </a:pPr>
            <a:r>
              <a:rPr lang="tr-TR" dirty="0"/>
              <a:t>İleri etkilenmenin önüne geçmek için; hastanın işyeri ortamından uzaklaştırılması! Ayrıca nefes darlığı, kalp yetmezliği vb. bulgular olursa veya +</a:t>
            </a:r>
            <a:r>
              <a:rPr lang="tr-TR" dirty="0" err="1"/>
              <a:t>inf</a:t>
            </a:r>
            <a:r>
              <a:rPr lang="tr-TR" dirty="0"/>
              <a:t>. :Uygun tedavi!</a:t>
            </a:r>
          </a:p>
          <a:p>
            <a:pPr>
              <a:lnSpc>
                <a:spcPct val="150000"/>
              </a:lnSpc>
              <a:defRPr/>
            </a:pPr>
            <a:r>
              <a:rPr lang="tr-TR" b="1" dirty="0">
                <a:solidFill>
                  <a:srgbClr val="FF0000"/>
                </a:solidFill>
              </a:rPr>
              <a:t>İşyeri ortamında toz kontrolü </a:t>
            </a:r>
            <a:r>
              <a:rPr lang="tr-TR" dirty="0"/>
              <a:t>en önemli koruyucu yaklaşımdır. Tozun oluştuğu bölümlerde </a:t>
            </a:r>
            <a:r>
              <a:rPr lang="tr-TR" b="1" dirty="0"/>
              <a:t>uygun havalandırma </a:t>
            </a:r>
            <a:r>
              <a:rPr lang="tr-TR" dirty="0"/>
              <a:t>düzenekleri kurulması, tozumanın önüne geçmek için </a:t>
            </a:r>
            <a:r>
              <a:rPr lang="tr-TR" b="1" dirty="0"/>
              <a:t>ıslak çalışma yöntemi </a:t>
            </a:r>
            <a:r>
              <a:rPr lang="tr-TR" dirty="0"/>
              <a:t>uygulanması, gereken durumlarda </a:t>
            </a:r>
            <a:r>
              <a:rPr lang="tr-TR" b="1" dirty="0"/>
              <a:t>koruyucu maskelerin kullanılması</a:t>
            </a:r>
            <a:r>
              <a:rPr lang="tr-TR" dirty="0"/>
              <a:t> gibi önlemler koruma için önemlidir.</a:t>
            </a:r>
          </a:p>
          <a:p>
            <a:endParaRPr lang="tr-T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sz="3100" b="1" dirty="0">
                <a:solidFill>
                  <a:srgbClr val="FF0000"/>
                </a:solidFill>
              </a:rPr>
              <a:t>Mesleki akciğer hastalıklarında tedavi ve korunma</a:t>
            </a:r>
            <a:br>
              <a:rPr lang="tr-TR" dirty="0">
                <a:solidFill>
                  <a:srgbClr val="FF0000"/>
                </a:solidFill>
              </a:rPr>
            </a:br>
            <a:endParaRPr lang="tr-TR" dirty="0"/>
          </a:p>
        </p:txBody>
      </p:sp>
      <p:sp>
        <p:nvSpPr>
          <p:cNvPr id="3" name="2 İçerik Yer Tutucusu"/>
          <p:cNvSpPr>
            <a:spLocks noGrp="1"/>
          </p:cNvSpPr>
          <p:nvPr>
            <p:ph idx="1"/>
          </p:nvPr>
        </p:nvSpPr>
        <p:spPr>
          <a:xfrm>
            <a:off x="467544" y="1124744"/>
            <a:ext cx="8229600" cy="4525963"/>
          </a:xfrm>
        </p:spPr>
        <p:txBody>
          <a:bodyPr>
            <a:normAutofit fontScale="77500" lnSpcReduction="20000"/>
          </a:bodyPr>
          <a:lstStyle/>
          <a:p>
            <a:pPr marL="285750" indent="-285750">
              <a:lnSpc>
                <a:spcPct val="150000"/>
              </a:lnSpc>
              <a:defRPr/>
            </a:pPr>
            <a:r>
              <a:rPr lang="tr-TR" dirty="0"/>
              <a:t>Toz ölçümleri</a:t>
            </a:r>
          </a:p>
          <a:p>
            <a:pPr marL="285750" indent="-285750">
              <a:lnSpc>
                <a:spcPct val="150000"/>
              </a:lnSpc>
              <a:defRPr/>
            </a:pPr>
            <a:r>
              <a:rPr lang="tr-TR" dirty="0"/>
              <a:t>Periyodik kontrol muayeneleri</a:t>
            </a:r>
          </a:p>
          <a:p>
            <a:pPr marL="285750" indent="-285750">
              <a:lnSpc>
                <a:spcPct val="150000"/>
              </a:lnSpc>
              <a:defRPr/>
            </a:pPr>
            <a:r>
              <a:rPr lang="tr-TR" dirty="0"/>
              <a:t>İşe giriş muayenesi (Akciğer rahatsızlığı yönünden riskli olanlar, aşırı sigara içenler belirlenmeli ve toz </a:t>
            </a:r>
            <a:r>
              <a:rPr lang="tr-TR" dirty="0" err="1"/>
              <a:t>maruziyeti</a:t>
            </a:r>
            <a:r>
              <a:rPr lang="tr-TR" dirty="0"/>
              <a:t> olan işlerde çalışması önlenmeli!)</a:t>
            </a:r>
          </a:p>
          <a:p>
            <a:pPr marL="285750" indent="-285750">
              <a:lnSpc>
                <a:spcPct val="150000"/>
              </a:lnSpc>
              <a:defRPr/>
            </a:pPr>
            <a:r>
              <a:rPr lang="tr-TR" dirty="0"/>
              <a:t>Tozlu işyerlerinde çalışanlara periyodik tıbbi kontrol, röntgen ve SFT</a:t>
            </a:r>
          </a:p>
          <a:p>
            <a:pPr marL="285750" indent="-285750">
              <a:lnSpc>
                <a:spcPct val="150000"/>
              </a:lnSpc>
              <a:defRPr/>
            </a:pPr>
            <a:r>
              <a:rPr lang="tr-TR" dirty="0"/>
              <a:t>Sağlık eğitimi</a:t>
            </a:r>
          </a:p>
          <a:p>
            <a:endParaRPr lang="tr-T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Autofit/>
          </a:bodyPr>
          <a:lstStyle/>
          <a:p>
            <a:r>
              <a:rPr lang="tr-TR" sz="3600" b="1" dirty="0">
                <a:solidFill>
                  <a:srgbClr val="FF0000"/>
                </a:solidFill>
              </a:rPr>
              <a:t>Mesleki hastalıklarından korunma</a:t>
            </a:r>
            <a:endParaRPr lang="tr-TR" sz="3600"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1043608" y="1412776"/>
            <a:ext cx="7351388" cy="521744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251520" y="980728"/>
            <a:ext cx="8209334" cy="44562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a:stretch>
            <a:fillRect/>
          </a:stretch>
        </p:blipFill>
        <p:spPr bwMode="auto">
          <a:xfrm>
            <a:off x="197055" y="836712"/>
            <a:ext cx="8304007" cy="525658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solidFill>
                  <a:srgbClr val="FF0000"/>
                </a:solidFill>
              </a:rPr>
              <a:t>Yönetmelikler</a:t>
            </a:r>
          </a:p>
        </p:txBody>
      </p:sp>
      <p:pic>
        <p:nvPicPr>
          <p:cNvPr id="13314" name="Picture 2"/>
          <p:cNvPicPr>
            <a:picLocks noGrp="1" noChangeAspect="1" noChangeArrowheads="1"/>
          </p:cNvPicPr>
          <p:nvPr>
            <p:ph idx="1"/>
          </p:nvPr>
        </p:nvPicPr>
        <p:blipFill>
          <a:blip r:embed="rId2" cstate="print"/>
          <a:srcRect/>
          <a:stretch>
            <a:fillRect/>
          </a:stretch>
        </p:blipFill>
        <p:spPr bwMode="auto">
          <a:xfrm>
            <a:off x="827584" y="1600200"/>
            <a:ext cx="6977808" cy="4883618"/>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a:blip r:embed="rId2" cstate="print"/>
          <a:srcRect/>
          <a:stretch>
            <a:fillRect/>
          </a:stretch>
        </p:blipFill>
        <p:spPr bwMode="auto">
          <a:xfrm>
            <a:off x="611560" y="1700809"/>
            <a:ext cx="7978338" cy="1944216"/>
          </a:xfrm>
          <a:prstGeom prst="rect">
            <a:avLst/>
          </a:prstGeom>
          <a:noFill/>
          <a:ln w="9525">
            <a:noFill/>
            <a:miter lim="800000"/>
            <a:headEnd/>
            <a:tailEnd/>
          </a:ln>
        </p:spPr>
      </p:pic>
      <p:sp>
        <p:nvSpPr>
          <p:cNvPr id="7" name="6 Dikdörtgen"/>
          <p:cNvSpPr/>
          <p:nvPr/>
        </p:nvSpPr>
        <p:spPr>
          <a:xfrm>
            <a:off x="611560" y="476672"/>
            <a:ext cx="5014001" cy="707886"/>
          </a:xfrm>
          <a:prstGeom prst="rect">
            <a:avLst/>
          </a:prstGeom>
        </p:spPr>
        <p:txBody>
          <a:bodyPr wrap="none">
            <a:spAutoFit/>
          </a:bodyPr>
          <a:lstStyle/>
          <a:p>
            <a:pPr algn="ctr"/>
            <a:r>
              <a:rPr lang="tr-TR"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Fiziksel Risk Etmenleri:</a:t>
            </a:r>
            <a:endParaRPr lang="tr-TR" sz="4000" dirty="0"/>
          </a:p>
        </p:txBody>
      </p:sp>
      <p:pic>
        <p:nvPicPr>
          <p:cNvPr id="14340" name="Picture 4"/>
          <p:cNvPicPr>
            <a:picLocks noGrp="1" noChangeAspect="1" noChangeArrowheads="1"/>
          </p:cNvPicPr>
          <p:nvPr>
            <p:ph idx="1"/>
          </p:nvPr>
        </p:nvPicPr>
        <p:blipFill>
          <a:blip r:embed="rId3" cstate="print"/>
          <a:srcRect/>
          <a:stretch>
            <a:fillRect/>
          </a:stretch>
        </p:blipFill>
        <p:spPr bwMode="auto">
          <a:xfrm>
            <a:off x="4139952" y="3861048"/>
            <a:ext cx="3383574" cy="233451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rcRect/>
          <a:stretch>
            <a:fillRect/>
          </a:stretch>
        </p:blipFill>
        <p:spPr bwMode="auto">
          <a:xfrm>
            <a:off x="0" y="2276872"/>
            <a:ext cx="8549362" cy="2351360"/>
          </a:xfrm>
          <a:prstGeom prst="rect">
            <a:avLst/>
          </a:prstGeom>
          <a:noFill/>
          <a:ln w="9525">
            <a:noFill/>
            <a:miter lim="800000"/>
            <a:headEnd/>
            <a:tailEnd/>
          </a:ln>
        </p:spPr>
      </p:pic>
      <p:sp>
        <p:nvSpPr>
          <p:cNvPr id="5" name="4 Başlık"/>
          <p:cNvSpPr>
            <a:spLocks noGrp="1"/>
          </p:cNvSpPr>
          <p:nvPr>
            <p:ph type="title"/>
          </p:nvPr>
        </p:nvSpPr>
        <p:spPr>
          <a:prstGeom prst="rect">
            <a:avLst/>
          </a:prstGeom>
        </p:spPr>
        <p:txBody>
          <a:bodyPr wrap="none">
            <a:spAutoFit/>
          </a:bodyPr>
          <a:lstStyle/>
          <a:p>
            <a:r>
              <a:rPr lang="tr-TR"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Fiziksel Risk Etmenleri:</a:t>
            </a:r>
            <a:endParaRPr lang="tr-TR" sz="4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srcRect/>
          <a:stretch>
            <a:fillRect/>
          </a:stretch>
        </p:blipFill>
        <p:spPr bwMode="auto">
          <a:xfrm>
            <a:off x="251520" y="655117"/>
            <a:ext cx="7872912" cy="2557859"/>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238562" y="3284984"/>
            <a:ext cx="8905438" cy="2376264"/>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l"/>
            <a:r>
              <a:rPr lang="tr-TR" sz="2800" dirty="0">
                <a:solidFill>
                  <a:srgbClr val="FF0000"/>
                </a:solidFill>
              </a:rPr>
              <a:t>Gürültünün İnsan sağlığına Olan Etkileri</a:t>
            </a:r>
          </a:p>
        </p:txBody>
      </p:sp>
      <p:pic>
        <p:nvPicPr>
          <p:cNvPr id="17410" name="Picture 2"/>
          <p:cNvPicPr>
            <a:picLocks noGrp="1" noChangeAspect="1" noChangeArrowheads="1"/>
          </p:cNvPicPr>
          <p:nvPr>
            <p:ph idx="1"/>
          </p:nvPr>
        </p:nvPicPr>
        <p:blipFill>
          <a:blip r:embed="rId2" cstate="print"/>
          <a:srcRect/>
          <a:stretch>
            <a:fillRect/>
          </a:stretch>
        </p:blipFill>
        <p:spPr bwMode="auto">
          <a:xfrm>
            <a:off x="128725" y="1844824"/>
            <a:ext cx="8691747" cy="2580531"/>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413792"/>
            <a:ext cx="8229600" cy="1143000"/>
          </a:xfrm>
        </p:spPr>
        <p:txBody>
          <a:bodyPr>
            <a:normAutofit fontScale="90000"/>
          </a:bodyPr>
          <a:lstStyle/>
          <a:p>
            <a:r>
              <a:rPr lang="tr-T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FİZİKSEL RİSK ETMENLERİ</a:t>
            </a:r>
            <a:br>
              <a:rPr lang="tr-T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endParaRPr lang="tr-TR" dirty="0"/>
          </a:p>
        </p:txBody>
      </p:sp>
      <p:sp>
        <p:nvSpPr>
          <p:cNvPr id="6" name="5 İçerik Yer Tutucusu"/>
          <p:cNvSpPr>
            <a:spLocks noGrp="1"/>
          </p:cNvSpPr>
          <p:nvPr>
            <p:ph idx="1"/>
          </p:nvPr>
        </p:nvSpPr>
        <p:spPr>
          <a:xfrm>
            <a:off x="467544" y="1772816"/>
            <a:ext cx="8075240" cy="4032448"/>
          </a:xfrm>
        </p:spPr>
        <p:txBody>
          <a:bodyPr/>
          <a:lstStyle/>
          <a:p>
            <a:pPr>
              <a:buNone/>
            </a:pPr>
            <a:r>
              <a:rPr lang="tr-TR" dirty="0">
                <a:cs typeface="Arial" pitchFamily="34" charset="0"/>
              </a:rPr>
              <a:t>İşyerlerinde, </a:t>
            </a:r>
            <a:r>
              <a:rPr lang="tr-TR" dirty="0" err="1">
                <a:cs typeface="Arial" pitchFamily="34" charset="0"/>
              </a:rPr>
              <a:t>İSG’nin</a:t>
            </a:r>
            <a:r>
              <a:rPr lang="tr-TR" dirty="0">
                <a:cs typeface="Arial" pitchFamily="34" charset="0"/>
              </a:rPr>
              <a:t> sağlanması için yapılan sistemli ve bilimsel çalışmaların temeldeki amaçları:</a:t>
            </a:r>
          </a:p>
          <a:p>
            <a:pPr>
              <a:buAutoNum type="arabicPeriod"/>
            </a:pPr>
            <a:r>
              <a:rPr lang="tr-TR" dirty="0">
                <a:cs typeface="Arial" pitchFamily="34" charset="0"/>
              </a:rPr>
              <a:t>Çalışanların korunması</a:t>
            </a:r>
          </a:p>
          <a:p>
            <a:pPr>
              <a:buAutoNum type="arabicPeriod"/>
            </a:pPr>
            <a:r>
              <a:rPr lang="tr-TR" dirty="0">
                <a:cs typeface="Arial" pitchFamily="34" charset="0"/>
              </a:rPr>
              <a:t>İşletmenin korunması</a:t>
            </a:r>
          </a:p>
          <a:p>
            <a:pPr>
              <a:buAutoNum type="arabicPeriod"/>
            </a:pPr>
            <a:r>
              <a:rPr lang="tr-TR" dirty="0">
                <a:cs typeface="Arial" pitchFamily="34" charset="0"/>
              </a:rPr>
              <a:t>Üretim ve kalitenin korunması</a:t>
            </a:r>
            <a:endParaRPr lang="tr-T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srcRect/>
          <a:stretch>
            <a:fillRect/>
          </a:stretch>
        </p:blipFill>
        <p:spPr bwMode="auto">
          <a:xfrm>
            <a:off x="395536" y="620688"/>
            <a:ext cx="6656773" cy="2486423"/>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683568" y="3573016"/>
            <a:ext cx="7586030" cy="2365226"/>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l"/>
            <a:r>
              <a:rPr lang="tr-TR" sz="4000" dirty="0"/>
              <a:t>Bu amaç ile;</a:t>
            </a:r>
          </a:p>
        </p:txBody>
      </p:sp>
      <p:pic>
        <p:nvPicPr>
          <p:cNvPr id="19458" name="Picture 2"/>
          <p:cNvPicPr>
            <a:picLocks noGrp="1" noChangeAspect="1" noChangeArrowheads="1"/>
          </p:cNvPicPr>
          <p:nvPr>
            <p:ph idx="1"/>
          </p:nvPr>
        </p:nvPicPr>
        <p:blipFill>
          <a:blip r:embed="rId2" cstate="print"/>
          <a:srcRect/>
          <a:stretch>
            <a:fillRect/>
          </a:stretch>
        </p:blipFill>
        <p:spPr bwMode="auto">
          <a:xfrm>
            <a:off x="323528" y="1484784"/>
            <a:ext cx="8544240" cy="406013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1506" name="Picture 2"/>
          <p:cNvPicPr>
            <a:picLocks noGrp="1" noChangeAspect="1" noChangeArrowheads="1"/>
          </p:cNvPicPr>
          <p:nvPr>
            <p:ph idx="1"/>
          </p:nvPr>
        </p:nvPicPr>
        <p:blipFill>
          <a:blip r:embed="rId2" cstate="print"/>
          <a:srcRect/>
          <a:stretch>
            <a:fillRect/>
          </a:stretch>
        </p:blipFill>
        <p:spPr bwMode="auto">
          <a:xfrm>
            <a:off x="611560" y="1556792"/>
            <a:ext cx="7772400" cy="3429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3933056"/>
            <a:ext cx="8229600" cy="1143000"/>
          </a:xfrm>
        </p:spPr>
        <p:txBody>
          <a:bodyPr>
            <a:normAutofit fontScale="90000"/>
          </a:bodyPr>
          <a:lstStyle/>
          <a:p>
            <a:br>
              <a:rPr lang="tr-TR" b="1" dirty="0"/>
            </a:br>
            <a:r>
              <a:rPr lang="tr-TR" sz="3100" dirty="0"/>
              <a:t>Ülkemizdeki mevzuata göre, 85 </a:t>
            </a:r>
            <a:r>
              <a:rPr lang="tr-TR" sz="3100" dirty="0" err="1"/>
              <a:t>dB’den</a:t>
            </a:r>
            <a:r>
              <a:rPr lang="tr-TR" sz="3100" dirty="0"/>
              <a:t> fazla şiddetteki gürültülü işlerde günde 7.5 saatten fazla çalışılması yasaktır.</a:t>
            </a:r>
            <a:br>
              <a:rPr lang="tr-TR" sz="3100" dirty="0"/>
            </a:br>
            <a:br>
              <a:rPr lang="tr-TR" sz="3100" dirty="0"/>
            </a:br>
            <a:r>
              <a:rPr lang="tr-TR" sz="3100" dirty="0" err="1"/>
              <a:t>Maruziyet</a:t>
            </a:r>
            <a:r>
              <a:rPr lang="tr-TR" sz="3100" dirty="0"/>
              <a:t> sınır değeri ise 87 </a:t>
            </a:r>
            <a:r>
              <a:rPr lang="tr-TR" sz="3100" dirty="0" err="1"/>
              <a:t>dB’dir</a:t>
            </a:r>
            <a:r>
              <a:rPr lang="tr-TR" sz="3100" dirty="0"/>
              <a:t>.</a:t>
            </a:r>
            <a:br>
              <a:rPr lang="tr-TR" dirty="0"/>
            </a:br>
            <a:endParaRPr lang="tr-TR"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764705"/>
            <a:ext cx="8232597" cy="2384841"/>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cstate="print"/>
          <a:srcRect/>
          <a:stretch>
            <a:fillRect/>
          </a:stretch>
        </p:blipFill>
        <p:spPr bwMode="auto">
          <a:xfrm>
            <a:off x="0" y="1268760"/>
            <a:ext cx="8964488" cy="1016933"/>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0" y="2564904"/>
            <a:ext cx="8872442" cy="416619"/>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2627784" y="3429000"/>
            <a:ext cx="4340537" cy="291311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solidFill>
                  <a:srgbClr val="FF0000"/>
                </a:solidFill>
              </a:rPr>
              <a:t>Yönetmelik</a:t>
            </a:r>
          </a:p>
        </p:txBody>
      </p:sp>
      <p:sp>
        <p:nvSpPr>
          <p:cNvPr id="3" name="2 İçerik Yer Tutucusu"/>
          <p:cNvSpPr>
            <a:spLocks noGrp="1"/>
          </p:cNvSpPr>
          <p:nvPr>
            <p:ph idx="1"/>
          </p:nvPr>
        </p:nvSpPr>
        <p:spPr/>
        <p:txBody>
          <a:bodyPr/>
          <a:lstStyle/>
          <a:p>
            <a:r>
              <a:rPr lang="tr-TR" dirty="0"/>
              <a:t>2006: günlük </a:t>
            </a:r>
            <a:r>
              <a:rPr lang="tr-TR" dirty="0" err="1"/>
              <a:t>maruziyet</a:t>
            </a:r>
            <a:r>
              <a:rPr lang="tr-TR" dirty="0"/>
              <a:t> sınırı</a:t>
            </a:r>
          </a:p>
          <a:p>
            <a:pPr lvl="1"/>
            <a:r>
              <a:rPr lang="tr-TR" dirty="0"/>
              <a:t>Haftalık </a:t>
            </a:r>
            <a:r>
              <a:rPr lang="tr-TR" dirty="0" err="1"/>
              <a:t>maruziyet</a:t>
            </a:r>
            <a:r>
              <a:rPr lang="tr-TR" dirty="0"/>
              <a:t> sınırı</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4578" name="Picture 2"/>
          <p:cNvPicPr>
            <a:picLocks noGrp="1" noChangeAspect="1" noChangeArrowheads="1"/>
          </p:cNvPicPr>
          <p:nvPr>
            <p:ph idx="1"/>
          </p:nvPr>
        </p:nvPicPr>
        <p:blipFill>
          <a:blip r:embed="rId2" cstate="print"/>
          <a:srcRect/>
          <a:stretch>
            <a:fillRect/>
          </a:stretch>
        </p:blipFill>
        <p:spPr bwMode="auto">
          <a:xfrm>
            <a:off x="406735" y="260648"/>
            <a:ext cx="7884976" cy="586551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cstate="print"/>
          <a:srcRect/>
          <a:stretch>
            <a:fillRect/>
          </a:stretch>
        </p:blipFill>
        <p:spPr bwMode="auto">
          <a:xfrm>
            <a:off x="603804" y="476672"/>
            <a:ext cx="7777501" cy="5649491"/>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6626" name="Picture 2"/>
          <p:cNvPicPr>
            <a:picLocks noGrp="1" noChangeAspect="1" noChangeArrowheads="1"/>
          </p:cNvPicPr>
          <p:nvPr>
            <p:ph idx="1"/>
          </p:nvPr>
        </p:nvPicPr>
        <p:blipFill>
          <a:blip r:embed="rId2" cstate="print"/>
          <a:srcRect/>
          <a:stretch>
            <a:fillRect/>
          </a:stretch>
        </p:blipFill>
        <p:spPr bwMode="auto">
          <a:xfrm>
            <a:off x="155894" y="1556792"/>
            <a:ext cx="8808594" cy="3341191"/>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t>Titreşim</a:t>
            </a:r>
          </a:p>
        </p:txBody>
      </p:sp>
      <p:pic>
        <p:nvPicPr>
          <p:cNvPr id="27650" name="Picture 2"/>
          <p:cNvPicPr>
            <a:picLocks noGrp="1" noChangeAspect="1" noChangeArrowheads="1"/>
          </p:cNvPicPr>
          <p:nvPr>
            <p:ph idx="1"/>
          </p:nvPr>
        </p:nvPicPr>
        <p:blipFill>
          <a:blip r:embed="rId2" cstate="print"/>
          <a:srcRect/>
          <a:stretch>
            <a:fillRect/>
          </a:stretch>
        </p:blipFill>
        <p:spPr bwMode="auto">
          <a:xfrm>
            <a:off x="323528" y="1700808"/>
            <a:ext cx="8111807" cy="3384376"/>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539552" y="1556792"/>
            <a:ext cx="8155513" cy="3240360"/>
          </a:xfrm>
          <a:prstGeom prst="rect">
            <a:avLst/>
          </a:prstGeom>
          <a:noFill/>
          <a:ln w="9525">
            <a:noFill/>
            <a:miter lim="800000"/>
            <a:headEnd/>
            <a:tailEnd/>
          </a:ln>
        </p:spPr>
      </p:pic>
      <p:sp>
        <p:nvSpPr>
          <p:cNvPr id="6" name="1 Başlık"/>
          <p:cNvSpPr>
            <a:spLocks noGrp="1"/>
          </p:cNvSpPr>
          <p:nvPr>
            <p:ph type="title"/>
          </p:nvPr>
        </p:nvSpPr>
        <p:spPr>
          <a:xfrm>
            <a:off x="457200" y="413792"/>
            <a:ext cx="8229600" cy="1143000"/>
          </a:xfrm>
        </p:spPr>
        <p:txBody>
          <a:bodyPr>
            <a:normAutofit fontScale="90000"/>
          </a:bodyPr>
          <a:lstStyle/>
          <a:p>
            <a:r>
              <a:rPr lang="tr-T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FİZİKSEL RİSK ETMENLERİ</a:t>
            </a:r>
            <a:br>
              <a:rPr lang="tr-TR"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endParaRPr lang="tr-T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t>Titreşim</a:t>
            </a:r>
          </a:p>
        </p:txBody>
      </p:sp>
      <p:pic>
        <p:nvPicPr>
          <p:cNvPr id="28674" name="Picture 2"/>
          <p:cNvPicPr>
            <a:picLocks noGrp="1" noChangeAspect="1" noChangeArrowheads="1"/>
          </p:cNvPicPr>
          <p:nvPr>
            <p:ph idx="1"/>
          </p:nvPr>
        </p:nvPicPr>
        <p:blipFill>
          <a:blip r:embed="rId2" cstate="print"/>
          <a:srcRect/>
          <a:stretch>
            <a:fillRect/>
          </a:stretch>
        </p:blipFill>
        <p:spPr bwMode="auto">
          <a:xfrm>
            <a:off x="35496" y="1916832"/>
            <a:ext cx="8940939" cy="1480592"/>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188640"/>
            <a:ext cx="8229600" cy="1143000"/>
          </a:xfrm>
        </p:spPr>
        <p:txBody>
          <a:bodyPr>
            <a:normAutofit/>
          </a:bodyPr>
          <a:lstStyle/>
          <a:p>
            <a:pPr algn="l"/>
            <a:r>
              <a:rPr lang="tr-TR" dirty="0">
                <a:latin typeface="+mn-lt"/>
              </a:rPr>
              <a:t>Titreşim</a:t>
            </a:r>
          </a:p>
        </p:txBody>
      </p:sp>
      <p:sp>
        <p:nvSpPr>
          <p:cNvPr id="5" name="4 İçerik Yer Tutucusu"/>
          <p:cNvSpPr>
            <a:spLocks noGrp="1"/>
          </p:cNvSpPr>
          <p:nvPr>
            <p:ph idx="1"/>
          </p:nvPr>
        </p:nvSpPr>
        <p:spPr/>
        <p:txBody>
          <a:bodyPr/>
          <a:lstStyle/>
          <a:p>
            <a:r>
              <a:rPr lang="tr-TR" sz="2800" u="sng" dirty="0"/>
              <a:t>Düşük frekanslı </a:t>
            </a:r>
            <a:r>
              <a:rPr lang="tr-TR" sz="2800" dirty="0"/>
              <a:t>titreşimler (2-20 Hz gibi) büyük </a:t>
            </a:r>
            <a:br>
              <a:rPr lang="tr-TR" sz="2800" dirty="0"/>
            </a:br>
            <a:r>
              <a:rPr lang="tr-TR" sz="2800" dirty="0"/>
              <a:t>makine ve taşıtlarda görülür.</a:t>
            </a:r>
          </a:p>
          <a:p>
            <a:r>
              <a:rPr lang="tr-TR" sz="2800" u="sng" dirty="0"/>
              <a:t>Orta frekanslı </a:t>
            </a:r>
            <a:r>
              <a:rPr lang="tr-TR" sz="2800" dirty="0"/>
              <a:t>titreşimler (8- 30gibi) daha çok elle kullanılan hava basınçlı gereçlerle olur. Kesme, delme, zımparalama vb.</a:t>
            </a:r>
          </a:p>
          <a:p>
            <a:r>
              <a:rPr lang="tr-TR" sz="2800" u="sng" dirty="0"/>
              <a:t>Çok yüksek </a:t>
            </a:r>
            <a:r>
              <a:rPr lang="tr-TR" sz="2800" dirty="0"/>
              <a:t>frekanslı titreşimler (1000-30.000 Hz) genellikle sabit endüstri makinelerinde görülür.</a:t>
            </a:r>
          </a:p>
          <a:p>
            <a:endParaRPr lang="tr-T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22" name="Picture 2"/>
          <p:cNvPicPr>
            <a:picLocks noGrp="1" noChangeAspect="1" noChangeArrowheads="1"/>
          </p:cNvPicPr>
          <p:nvPr>
            <p:ph idx="1"/>
          </p:nvPr>
        </p:nvPicPr>
        <p:blipFill>
          <a:blip r:embed="rId2" cstate="print"/>
          <a:srcRect/>
          <a:stretch>
            <a:fillRect/>
          </a:stretch>
        </p:blipFill>
        <p:spPr bwMode="auto">
          <a:xfrm>
            <a:off x="467544" y="1772817"/>
            <a:ext cx="7416824" cy="273630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pPr algn="l"/>
            <a:r>
              <a:rPr lang="tr-TR" sz="4000" dirty="0"/>
              <a:t>Titreşimin değerlendirilmesi</a:t>
            </a:r>
          </a:p>
        </p:txBody>
      </p:sp>
      <p:pic>
        <p:nvPicPr>
          <p:cNvPr id="31746" name="Picture 2"/>
          <p:cNvPicPr>
            <a:picLocks noGrp="1" noChangeAspect="1" noChangeArrowheads="1"/>
          </p:cNvPicPr>
          <p:nvPr>
            <p:ph idx="1"/>
          </p:nvPr>
        </p:nvPicPr>
        <p:blipFill>
          <a:blip r:embed="rId2" cstate="print"/>
          <a:srcRect/>
          <a:stretch>
            <a:fillRect/>
          </a:stretch>
        </p:blipFill>
        <p:spPr bwMode="auto">
          <a:xfrm>
            <a:off x="395536" y="1556792"/>
            <a:ext cx="8148365" cy="2995439"/>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395536" y="1052736"/>
            <a:ext cx="8479810" cy="395094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t>Termal Konfor</a:t>
            </a:r>
          </a:p>
        </p:txBody>
      </p:sp>
      <p:pic>
        <p:nvPicPr>
          <p:cNvPr id="34818" name="Picture 2"/>
          <p:cNvPicPr>
            <a:picLocks noGrp="1" noChangeAspect="1" noChangeArrowheads="1"/>
          </p:cNvPicPr>
          <p:nvPr>
            <p:ph idx="1"/>
          </p:nvPr>
        </p:nvPicPr>
        <p:blipFill>
          <a:blip r:embed="rId2" cstate="print"/>
          <a:srcRect/>
          <a:stretch>
            <a:fillRect/>
          </a:stretch>
        </p:blipFill>
        <p:spPr bwMode="auto">
          <a:xfrm>
            <a:off x="323528" y="1916832"/>
            <a:ext cx="8053544" cy="270485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cstate="print"/>
          <a:srcRect/>
          <a:stretch>
            <a:fillRect/>
          </a:stretch>
        </p:blipFill>
        <p:spPr bwMode="auto">
          <a:xfrm>
            <a:off x="467544" y="404664"/>
            <a:ext cx="8212115" cy="5145435"/>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6866" name="Picture 2"/>
          <p:cNvPicPr>
            <a:picLocks noGrp="1" noChangeAspect="1" noChangeArrowheads="1"/>
          </p:cNvPicPr>
          <p:nvPr>
            <p:ph idx="1"/>
          </p:nvPr>
        </p:nvPicPr>
        <p:blipFill>
          <a:blip r:embed="rId2" cstate="print"/>
          <a:srcRect/>
          <a:stretch>
            <a:fillRect/>
          </a:stretch>
        </p:blipFill>
        <p:spPr bwMode="auto">
          <a:xfrm>
            <a:off x="827584" y="1556792"/>
            <a:ext cx="3248025" cy="18764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7890" name="Picture 2"/>
          <p:cNvPicPr>
            <a:picLocks noGrp="1" noChangeAspect="1" noChangeArrowheads="1"/>
          </p:cNvPicPr>
          <p:nvPr>
            <p:ph idx="1"/>
          </p:nvPr>
        </p:nvPicPr>
        <p:blipFill>
          <a:blip r:embed="rId2" cstate="print"/>
          <a:srcRect/>
          <a:stretch>
            <a:fillRect/>
          </a:stretch>
        </p:blipFill>
        <p:spPr bwMode="auto">
          <a:xfrm>
            <a:off x="539552" y="1412776"/>
            <a:ext cx="6827391" cy="308458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l"/>
            <a:r>
              <a:rPr lang="tr-TR" dirty="0"/>
              <a:t>Not:</a:t>
            </a:r>
          </a:p>
        </p:txBody>
      </p:sp>
      <p:pic>
        <p:nvPicPr>
          <p:cNvPr id="38914" name="Picture 2"/>
          <p:cNvPicPr>
            <a:picLocks noGrp="1" noChangeAspect="1" noChangeArrowheads="1"/>
          </p:cNvPicPr>
          <p:nvPr>
            <p:ph idx="1"/>
          </p:nvPr>
        </p:nvPicPr>
        <p:blipFill>
          <a:blip r:embed="rId2" cstate="print"/>
          <a:srcRect/>
          <a:stretch>
            <a:fillRect/>
          </a:stretch>
        </p:blipFill>
        <p:spPr bwMode="auto">
          <a:xfrm>
            <a:off x="0" y="1844824"/>
            <a:ext cx="8766776" cy="2250777"/>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1340768"/>
            <a:ext cx="8229600" cy="1143000"/>
          </a:xfrm>
        </p:spPr>
        <p:txBody>
          <a:bodyPr>
            <a:normAutofit/>
          </a:bodyPr>
          <a:lstStyle/>
          <a:p>
            <a:pPr algn="l"/>
            <a:r>
              <a:rPr lang="tr-TR" sz="3200" dirty="0">
                <a:solidFill>
                  <a:srgbClr val="FF0000"/>
                </a:solidFill>
              </a:rPr>
              <a:t>İşçi sağlığını etkileyen unsurlar:</a:t>
            </a:r>
          </a:p>
        </p:txBody>
      </p:sp>
      <p:pic>
        <p:nvPicPr>
          <p:cNvPr id="5122" name="Picture 2"/>
          <p:cNvPicPr>
            <a:picLocks noGrp="1" noChangeAspect="1" noChangeArrowheads="1"/>
          </p:cNvPicPr>
          <p:nvPr>
            <p:ph idx="1"/>
          </p:nvPr>
        </p:nvPicPr>
        <p:blipFill>
          <a:blip r:embed="rId3" cstate="print"/>
          <a:srcRect/>
          <a:stretch>
            <a:fillRect/>
          </a:stretch>
        </p:blipFill>
        <p:spPr bwMode="auto">
          <a:xfrm>
            <a:off x="323528" y="2852936"/>
            <a:ext cx="8241332" cy="2232248"/>
          </a:xfrm>
          <a:prstGeom prst="rect">
            <a:avLst/>
          </a:prstGeom>
          <a:noFill/>
          <a:ln w="9525">
            <a:noFill/>
            <a:miter lim="800000"/>
            <a:headEnd/>
            <a:tailEnd/>
          </a:ln>
        </p:spPr>
      </p:pic>
      <p:sp>
        <p:nvSpPr>
          <p:cNvPr id="5" name="1 Başlık"/>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t>FİZİKSEL RİSK ETMENLERİ</a:t>
            </a:r>
            <a:br>
              <a:rPr kumimoji="0" lang="tr-TR" sz="44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br>
            <a:endParaRPr kumimoji="0" lang="tr-T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9938" name="Picture 2"/>
          <p:cNvPicPr>
            <a:picLocks noGrp="1" noChangeAspect="1" noChangeArrowheads="1"/>
          </p:cNvPicPr>
          <p:nvPr>
            <p:ph idx="1"/>
          </p:nvPr>
        </p:nvPicPr>
        <p:blipFill>
          <a:blip r:embed="rId2" cstate="print"/>
          <a:srcRect/>
          <a:stretch>
            <a:fillRect/>
          </a:stretch>
        </p:blipFill>
        <p:spPr bwMode="auto">
          <a:xfrm>
            <a:off x="251520" y="908720"/>
            <a:ext cx="8431497" cy="4549299"/>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51520" y="3068960"/>
            <a:ext cx="8229600" cy="1143000"/>
          </a:xfrm>
        </p:spPr>
        <p:txBody>
          <a:bodyPr>
            <a:normAutofit fontScale="90000"/>
          </a:bodyPr>
          <a:lstStyle/>
          <a:p>
            <a:r>
              <a:rPr lang="tr-TR" sz="3200" dirty="0"/>
              <a:t>Ortam sıcaklığına bağlı olarak Günlük Maksimum </a:t>
            </a:r>
            <a:r>
              <a:rPr lang="tr-TR" sz="3200" dirty="0" err="1"/>
              <a:t>Maruziyet</a:t>
            </a:r>
            <a:r>
              <a:rPr lang="tr-TR" sz="3200" dirty="0"/>
              <a:t> Sınırları ilgili yönetmelikte belirtilmiştir. </a:t>
            </a:r>
          </a:p>
        </p:txBody>
      </p:sp>
      <p:sp>
        <p:nvSpPr>
          <p:cNvPr id="5" name="4 İçerik Yer Tutucusu"/>
          <p:cNvSpPr>
            <a:spLocks noGrp="1"/>
          </p:cNvSpPr>
          <p:nvPr>
            <p:ph idx="1"/>
          </p:nvPr>
        </p:nvSpPr>
        <p:spPr/>
        <p:txBody>
          <a:bodyPr/>
          <a:lstStyle/>
          <a:p>
            <a:endParaRPr lang="tr-TR" dirty="0"/>
          </a:p>
        </p:txBody>
      </p:sp>
      <p:pic>
        <p:nvPicPr>
          <p:cNvPr id="40963" name="Picture 3"/>
          <p:cNvPicPr>
            <a:picLocks noChangeAspect="1" noChangeArrowheads="1"/>
          </p:cNvPicPr>
          <p:nvPr/>
        </p:nvPicPr>
        <p:blipFill>
          <a:blip r:embed="rId2" cstate="print"/>
          <a:srcRect/>
          <a:stretch>
            <a:fillRect/>
          </a:stretch>
        </p:blipFill>
        <p:spPr bwMode="auto">
          <a:xfrm>
            <a:off x="467544" y="908720"/>
            <a:ext cx="8280920" cy="1481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Grp="1" noChangeAspect="1" noChangeArrowheads="1"/>
          </p:cNvPicPr>
          <p:nvPr>
            <p:ph idx="1"/>
          </p:nvPr>
        </p:nvPicPr>
        <p:blipFill>
          <a:blip r:embed="rId2" cstate="print"/>
          <a:srcRect/>
          <a:stretch>
            <a:fillRect/>
          </a:stretch>
        </p:blipFill>
        <p:spPr bwMode="auto">
          <a:xfrm>
            <a:off x="0" y="476672"/>
            <a:ext cx="8781740" cy="1944216"/>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0" y="2636912"/>
            <a:ext cx="8841033" cy="1894507"/>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3010" name="Picture 2"/>
          <p:cNvPicPr>
            <a:picLocks noGrp="1" noChangeAspect="1" noChangeArrowheads="1"/>
          </p:cNvPicPr>
          <p:nvPr>
            <p:ph idx="1"/>
          </p:nvPr>
        </p:nvPicPr>
        <p:blipFill>
          <a:blip r:embed="rId2" cstate="print"/>
          <a:srcRect/>
          <a:stretch>
            <a:fillRect/>
          </a:stretch>
        </p:blipFill>
        <p:spPr bwMode="auto">
          <a:xfrm>
            <a:off x="323528" y="1340768"/>
            <a:ext cx="8676457" cy="1334570"/>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481333" y="2996952"/>
            <a:ext cx="7904382" cy="281443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Grp="1" noChangeAspect="1" noChangeArrowheads="1"/>
          </p:cNvPicPr>
          <p:nvPr>
            <p:ph idx="1"/>
          </p:nvPr>
        </p:nvPicPr>
        <p:blipFill>
          <a:blip r:embed="rId2" cstate="print"/>
          <a:srcRect/>
          <a:stretch>
            <a:fillRect/>
          </a:stretch>
        </p:blipFill>
        <p:spPr bwMode="auto">
          <a:xfrm>
            <a:off x="0" y="0"/>
            <a:ext cx="9043522" cy="68580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4034" name="Picture 2"/>
          <p:cNvPicPr>
            <a:picLocks noChangeAspect="1" noChangeArrowheads="1"/>
          </p:cNvPicPr>
          <p:nvPr/>
        </p:nvPicPr>
        <p:blipFill>
          <a:blip r:embed="rId2" cstate="print"/>
          <a:srcRect/>
          <a:stretch>
            <a:fillRect/>
          </a:stretch>
        </p:blipFill>
        <p:spPr bwMode="auto">
          <a:xfrm>
            <a:off x="5580112" y="1556792"/>
            <a:ext cx="2841571" cy="3600400"/>
          </a:xfrm>
          <a:prstGeom prst="rect">
            <a:avLst/>
          </a:prstGeom>
          <a:noFill/>
          <a:ln w="9525">
            <a:noFill/>
            <a:miter lim="800000"/>
            <a:headEnd/>
            <a:tailEnd/>
          </a:ln>
        </p:spPr>
      </p:pic>
      <p:pic>
        <p:nvPicPr>
          <p:cNvPr id="44035" name="Picture 3"/>
          <p:cNvPicPr>
            <a:picLocks noGrp="1" noChangeAspect="1" noChangeArrowheads="1"/>
          </p:cNvPicPr>
          <p:nvPr>
            <p:ph idx="1"/>
          </p:nvPr>
        </p:nvPicPr>
        <p:blipFill>
          <a:blip r:embed="rId3" cstate="print"/>
          <a:srcRect/>
          <a:stretch>
            <a:fillRect/>
          </a:stretch>
        </p:blipFill>
        <p:spPr bwMode="auto">
          <a:xfrm>
            <a:off x="323528" y="1484784"/>
            <a:ext cx="4931636" cy="3744416"/>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2" cstate="print"/>
          <a:srcRect/>
          <a:stretch>
            <a:fillRect/>
          </a:stretch>
        </p:blipFill>
        <p:spPr bwMode="auto">
          <a:xfrm>
            <a:off x="199332" y="219374"/>
            <a:ext cx="8215939" cy="6161954"/>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Grp="1" noChangeAspect="1" noChangeArrowheads="1"/>
          </p:cNvPicPr>
          <p:nvPr>
            <p:ph idx="1"/>
          </p:nvPr>
        </p:nvPicPr>
        <p:blipFill>
          <a:blip r:embed="rId2" cstate="print"/>
          <a:srcRect/>
          <a:stretch>
            <a:fillRect/>
          </a:stretch>
        </p:blipFill>
        <p:spPr bwMode="auto">
          <a:xfrm>
            <a:off x="131451" y="404664"/>
            <a:ext cx="8700286" cy="5577831"/>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48130" name="Picture 2"/>
          <p:cNvPicPr>
            <a:picLocks noChangeAspect="1" noChangeArrowheads="1"/>
          </p:cNvPicPr>
          <p:nvPr/>
        </p:nvPicPr>
        <p:blipFill>
          <a:blip r:embed="rId2" cstate="print"/>
          <a:srcRect/>
          <a:stretch>
            <a:fillRect/>
          </a:stretch>
        </p:blipFill>
        <p:spPr bwMode="auto">
          <a:xfrm>
            <a:off x="302269" y="260648"/>
            <a:ext cx="8539463" cy="6336704"/>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p:txBody>
          <a:bodyPr/>
          <a:lstStyle/>
          <a:p>
            <a:endParaRPr lang="tr-TR"/>
          </a:p>
        </p:txBody>
      </p:sp>
      <p:pic>
        <p:nvPicPr>
          <p:cNvPr id="49154" name="Picture 2"/>
          <p:cNvPicPr>
            <a:picLocks noChangeAspect="1" noChangeArrowheads="1"/>
          </p:cNvPicPr>
          <p:nvPr/>
        </p:nvPicPr>
        <p:blipFill>
          <a:blip r:embed="rId2" cstate="print"/>
          <a:srcRect/>
          <a:stretch>
            <a:fillRect/>
          </a:stretch>
        </p:blipFill>
        <p:spPr bwMode="auto">
          <a:xfrm>
            <a:off x="427626" y="548679"/>
            <a:ext cx="8608870" cy="586435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Başlık"/>
          <p:cNvSpPr txBox="1">
            <a:spLocks noGrp="1"/>
          </p:cNvSpPr>
          <p:nvPr>
            <p:ph type="title"/>
          </p:nvPr>
        </p:nvSpPr>
        <p:spPr>
          <a:xfrm>
            <a:off x="467544" y="3501008"/>
            <a:ext cx="8229600" cy="1143000"/>
          </a:xfrm>
          <a:prstGeom prst="rect">
            <a:avLst/>
          </a:prstGeom>
        </p:spPr>
        <p:txBody>
          <a:bodyPr vert="horz" lIns="91440" tIns="45720" rIns="91440" bIns="45720" rtlCol="0" anchor="ctr">
            <a:normAutofit fontScale="9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44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t>Fiziksel Risk Etmenleri:</a:t>
            </a:r>
            <a:br>
              <a:rPr kumimoji="0" lang="tr-TR" sz="44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br>
            <a:r>
              <a:rPr lang="tr-TR" sz="3600" dirty="0">
                <a:ln w="11430"/>
                <a:effectLst>
                  <a:outerShdw blurRad="50800" dist="39000" dir="5460000" algn="tl">
                    <a:srgbClr val="000000">
                      <a:alpha val="38000"/>
                    </a:srgbClr>
                  </a:outerShdw>
                </a:effectLst>
                <a:latin typeface="+mn-lt"/>
              </a:rPr>
              <a:t>1. Tozlar</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2. Gürültü  </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3. Titreşim</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4. Termal Konfor</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	</a:t>
            </a:r>
            <a:r>
              <a:rPr lang="tr-TR" sz="3600" dirty="0">
                <a:ln w="11430"/>
                <a:latin typeface="+mn-lt"/>
              </a:rPr>
              <a:t>a. Nem</a:t>
            </a:r>
            <a:br>
              <a:rPr lang="tr-TR" sz="3600" dirty="0">
                <a:ln w="11430"/>
                <a:latin typeface="+mn-lt"/>
              </a:rPr>
            </a:br>
            <a:r>
              <a:rPr lang="tr-TR" sz="3600" dirty="0">
                <a:ln w="11430"/>
                <a:latin typeface="+mn-lt"/>
              </a:rPr>
              <a:t>	b. Sıcakta veya Soğukta Çalışma</a:t>
            </a:r>
            <a:br>
              <a:rPr lang="tr-TR" sz="3600" dirty="0">
                <a:ln w="11430"/>
                <a:latin typeface="+mn-lt"/>
              </a:rPr>
            </a:br>
            <a:r>
              <a:rPr lang="tr-TR" sz="3600" dirty="0">
                <a:ln w="11430"/>
                <a:latin typeface="+mn-lt"/>
              </a:rPr>
              <a:t>	c. Aydınlatma</a:t>
            </a:r>
            <a:br>
              <a:rPr lang="tr-TR" sz="3600" dirty="0">
                <a:ln w="11430"/>
                <a:latin typeface="+mn-lt"/>
              </a:rPr>
            </a:br>
            <a:r>
              <a:rPr lang="tr-TR" sz="3600" dirty="0">
                <a:ln w="11430"/>
                <a:latin typeface="+mn-lt"/>
              </a:rPr>
              <a:t>	d. Havalandırma</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5. İyonize ve </a:t>
            </a:r>
            <a:r>
              <a:rPr lang="tr-TR" sz="3600" dirty="0" err="1">
                <a:ln w="11430"/>
                <a:effectLst>
                  <a:outerShdw blurRad="50800" dist="39000" dir="5460000" algn="tl">
                    <a:srgbClr val="000000">
                      <a:alpha val="38000"/>
                    </a:srgbClr>
                  </a:outerShdw>
                </a:effectLst>
                <a:latin typeface="+mn-lt"/>
              </a:rPr>
              <a:t>non</a:t>
            </a:r>
            <a:r>
              <a:rPr lang="tr-TR" sz="3600" dirty="0">
                <a:ln w="11430"/>
                <a:effectLst>
                  <a:outerShdw blurRad="50800" dist="39000" dir="5460000" algn="tl">
                    <a:srgbClr val="000000">
                      <a:alpha val="38000"/>
                    </a:srgbClr>
                  </a:outerShdw>
                </a:effectLst>
                <a:latin typeface="+mn-lt"/>
              </a:rPr>
              <a:t>-iyonize ışınlar</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6. Basınç</a:t>
            </a:r>
            <a:br>
              <a:rPr lang="tr-TR" sz="3600" dirty="0">
                <a:ln w="11430"/>
                <a:effectLst>
                  <a:outerShdw blurRad="50800" dist="39000" dir="5460000" algn="tl">
                    <a:srgbClr val="000000">
                      <a:alpha val="38000"/>
                    </a:srgbClr>
                  </a:outerShdw>
                </a:effectLst>
                <a:latin typeface="+mn-lt"/>
              </a:rPr>
            </a:br>
            <a:r>
              <a:rPr lang="tr-TR" sz="3600" dirty="0">
                <a:ln w="11430"/>
                <a:effectLst>
                  <a:outerShdw blurRad="50800" dist="39000" dir="5460000" algn="tl">
                    <a:srgbClr val="000000">
                      <a:alpha val="38000"/>
                    </a:srgbClr>
                  </a:outerShdw>
                </a:effectLst>
                <a:latin typeface="+mn-lt"/>
              </a:rPr>
              <a:t>	</a:t>
            </a:r>
            <a:br>
              <a:rPr lang="tr-TR" sz="3600" dirty="0">
                <a:ln w="11430"/>
                <a:effectLst>
                  <a:outerShdw blurRad="50800" dist="39000" dir="5460000" algn="tl">
                    <a:srgbClr val="000000">
                      <a:alpha val="38000"/>
                    </a:srgbClr>
                  </a:outerShdw>
                </a:effectLst>
                <a:latin typeface="+mn-lt"/>
              </a:rPr>
            </a:br>
            <a:br>
              <a:rPr kumimoji="0" lang="tr-TR" sz="4400" b="1" i="0" u="none" strike="noStrike" kern="1200" cap="none" spc="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br>
            <a:endParaRPr kumimoji="0" lang="tr-TR"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Grp="1" noChangeAspect="1" noChangeArrowheads="1"/>
          </p:cNvPicPr>
          <p:nvPr>
            <p:ph idx="1"/>
          </p:nvPr>
        </p:nvPicPr>
        <p:blipFill>
          <a:blip r:embed="rId2" cstate="print"/>
          <a:srcRect/>
          <a:stretch>
            <a:fillRect/>
          </a:stretch>
        </p:blipFill>
        <p:spPr bwMode="auto">
          <a:xfrm>
            <a:off x="251520" y="1124744"/>
            <a:ext cx="8641399" cy="3767337"/>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1202" name="Picture 2"/>
          <p:cNvPicPr>
            <a:picLocks noGrp="1" noChangeAspect="1" noChangeArrowheads="1"/>
          </p:cNvPicPr>
          <p:nvPr>
            <p:ph idx="1"/>
          </p:nvPr>
        </p:nvPicPr>
        <p:blipFill>
          <a:blip r:embed="rId2" cstate="print"/>
          <a:srcRect/>
          <a:stretch>
            <a:fillRect/>
          </a:stretch>
        </p:blipFill>
        <p:spPr bwMode="auto">
          <a:xfrm>
            <a:off x="107504" y="2276872"/>
            <a:ext cx="8856227" cy="2428131"/>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Grp="1" noChangeAspect="1" noChangeArrowheads="1"/>
          </p:cNvPicPr>
          <p:nvPr>
            <p:ph idx="1"/>
          </p:nvPr>
        </p:nvPicPr>
        <p:blipFill>
          <a:blip r:embed="rId2" cstate="print"/>
          <a:srcRect/>
          <a:stretch>
            <a:fillRect/>
          </a:stretch>
        </p:blipFill>
        <p:spPr bwMode="auto">
          <a:xfrm>
            <a:off x="395536" y="260648"/>
            <a:ext cx="8068057" cy="6048672"/>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Grp="1" noChangeAspect="1" noChangeArrowheads="1"/>
          </p:cNvPicPr>
          <p:nvPr>
            <p:ph idx="1"/>
          </p:nvPr>
        </p:nvPicPr>
        <p:blipFill>
          <a:blip r:embed="rId2" cstate="print"/>
          <a:srcRect/>
          <a:stretch>
            <a:fillRect/>
          </a:stretch>
        </p:blipFill>
        <p:spPr bwMode="auto">
          <a:xfrm>
            <a:off x="251520" y="692696"/>
            <a:ext cx="8286057" cy="426796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Grp="1" noChangeAspect="1" noChangeArrowheads="1"/>
          </p:cNvPicPr>
          <p:nvPr>
            <p:ph idx="1"/>
          </p:nvPr>
        </p:nvPicPr>
        <p:blipFill>
          <a:blip r:embed="rId2" cstate="print"/>
          <a:srcRect/>
          <a:stretch>
            <a:fillRect/>
          </a:stretch>
        </p:blipFill>
        <p:spPr bwMode="auto">
          <a:xfrm>
            <a:off x="276141" y="692696"/>
            <a:ext cx="8472323" cy="2398415"/>
          </a:xfrm>
          <a:prstGeom prst="rect">
            <a:avLst/>
          </a:prstGeom>
          <a:noFill/>
          <a:ln w="9525">
            <a:noFill/>
            <a:miter lim="800000"/>
            <a:headEnd/>
            <a:tailEnd/>
          </a:ln>
        </p:spPr>
      </p:pic>
      <p:pic>
        <p:nvPicPr>
          <p:cNvPr id="53251" name="Picture 3"/>
          <p:cNvPicPr>
            <a:picLocks noChangeAspect="1" noChangeArrowheads="1"/>
          </p:cNvPicPr>
          <p:nvPr/>
        </p:nvPicPr>
        <p:blipFill>
          <a:blip r:embed="rId3" cstate="print"/>
          <a:srcRect/>
          <a:stretch>
            <a:fillRect/>
          </a:stretch>
        </p:blipFill>
        <p:spPr bwMode="auto">
          <a:xfrm>
            <a:off x="611560" y="3284984"/>
            <a:ext cx="5976664" cy="2980994"/>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Grp="1" noChangeAspect="1" noChangeArrowheads="1"/>
          </p:cNvPicPr>
          <p:nvPr>
            <p:ph idx="1"/>
          </p:nvPr>
        </p:nvPicPr>
        <p:blipFill>
          <a:blip r:embed="rId2" cstate="print"/>
          <a:srcRect/>
          <a:stretch>
            <a:fillRect/>
          </a:stretch>
        </p:blipFill>
        <p:spPr bwMode="auto">
          <a:xfrm>
            <a:off x="144016" y="1630484"/>
            <a:ext cx="8892480" cy="194253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55298" name="Picture 2"/>
          <p:cNvPicPr>
            <a:picLocks noGrp="1" noChangeAspect="1" noChangeArrowheads="1"/>
          </p:cNvPicPr>
          <p:nvPr>
            <p:ph idx="1"/>
          </p:nvPr>
        </p:nvPicPr>
        <p:blipFill>
          <a:blip r:embed="rId2" cstate="print"/>
          <a:srcRect/>
          <a:stretch>
            <a:fillRect/>
          </a:stretch>
        </p:blipFill>
        <p:spPr bwMode="auto">
          <a:xfrm>
            <a:off x="129392" y="2060848"/>
            <a:ext cx="8691080" cy="1973337"/>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Grp="1" noChangeAspect="1" noChangeArrowheads="1"/>
          </p:cNvPicPr>
          <p:nvPr>
            <p:ph idx="1"/>
          </p:nvPr>
        </p:nvPicPr>
        <p:blipFill>
          <a:blip r:embed="rId2" cstate="print"/>
          <a:srcRect/>
          <a:stretch>
            <a:fillRect/>
          </a:stretch>
        </p:blipFill>
        <p:spPr bwMode="auto">
          <a:xfrm>
            <a:off x="260914" y="1916832"/>
            <a:ext cx="8199518" cy="1987128"/>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51520" y="1421904"/>
            <a:ext cx="8229600" cy="1143000"/>
          </a:xfrm>
        </p:spPr>
        <p:txBody>
          <a:bodyPr>
            <a:normAutofit fontScale="90000"/>
          </a:bodyPr>
          <a:lstStyle/>
          <a:p>
            <a:pPr algn="l">
              <a:buFont typeface="Wingdings" pitchFamily="2" charset="2"/>
              <a:buChar char="v"/>
            </a:pPr>
            <a:br>
              <a:rPr lang="tr-TR" dirty="0"/>
            </a:br>
            <a:endParaRPr lang="tr-TR"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1187624" y="1412776"/>
            <a:ext cx="7391400" cy="1247775"/>
          </a:xfrm>
          <a:prstGeom prst="rect">
            <a:avLst/>
          </a:prstGeom>
          <a:noFill/>
          <a:ln w="9525">
            <a:noFill/>
            <a:miter lim="800000"/>
            <a:headEnd/>
            <a:tailEnd/>
          </a:ln>
        </p:spPr>
      </p:pic>
      <p:sp>
        <p:nvSpPr>
          <p:cNvPr id="5" name="4 Metin kutusu"/>
          <p:cNvSpPr txBox="1"/>
          <p:nvPr/>
        </p:nvSpPr>
        <p:spPr>
          <a:xfrm>
            <a:off x="395536" y="3140968"/>
            <a:ext cx="8782212" cy="707886"/>
          </a:xfrm>
          <a:prstGeom prst="rect">
            <a:avLst/>
          </a:prstGeom>
          <a:noFill/>
        </p:spPr>
        <p:txBody>
          <a:bodyPr wrap="none" rtlCol="0">
            <a:spAutoFit/>
          </a:bodyPr>
          <a:lstStyle/>
          <a:p>
            <a:pPr>
              <a:buFont typeface="Wingdings" pitchFamily="2" charset="2"/>
              <a:buChar char="v"/>
            </a:pPr>
            <a:r>
              <a:rPr lang="tr-TR" dirty="0"/>
              <a:t> </a:t>
            </a:r>
            <a:r>
              <a:rPr lang="tr-TR" sz="2000" dirty="0"/>
              <a:t>Aydınlatmanın şiddeti, çalışanların yaş durumlarına göre değişiklik gösterir.</a:t>
            </a:r>
          </a:p>
          <a:p>
            <a:pPr>
              <a:buFont typeface="Wingdings" pitchFamily="2" charset="2"/>
              <a:buChar char="v"/>
            </a:pPr>
            <a:r>
              <a:rPr lang="tr-TR" sz="2000" dirty="0"/>
              <a:t> 40 yaşından yukarı yaşlar için genellikle daha fazla aydınlığa ihtiyaç duymaktadır.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51520" y="260648"/>
            <a:ext cx="8229600" cy="1143000"/>
          </a:xfrm>
        </p:spPr>
        <p:txBody>
          <a:bodyPr>
            <a:normAutofit/>
          </a:bodyPr>
          <a:lstStyle/>
          <a:p>
            <a:pPr algn="l"/>
            <a:r>
              <a:rPr lang="tr-TR" sz="4000" dirty="0">
                <a:solidFill>
                  <a:srgbClr val="FF0000"/>
                </a:solidFill>
              </a:rPr>
              <a:t>1. Tozlar:</a:t>
            </a:r>
          </a:p>
        </p:txBody>
      </p:sp>
      <p:sp>
        <p:nvSpPr>
          <p:cNvPr id="3" name="2 İçerik Yer Tutucusu"/>
          <p:cNvSpPr>
            <a:spLocks noGrp="1"/>
          </p:cNvSpPr>
          <p:nvPr>
            <p:ph idx="1"/>
          </p:nvPr>
        </p:nvSpPr>
        <p:spPr>
          <a:xfrm>
            <a:off x="251520" y="3284984"/>
            <a:ext cx="8424936" cy="1285603"/>
          </a:xfrm>
        </p:spPr>
        <p:txBody>
          <a:bodyPr>
            <a:normAutofit/>
          </a:bodyPr>
          <a:lstStyle/>
          <a:p>
            <a:pPr>
              <a:buNone/>
            </a:pPr>
            <a:r>
              <a:rPr lang="tr-TR" sz="3000" dirty="0"/>
              <a:t>İnsan sağlığı bakımından önemli olan boyutlar: </a:t>
            </a:r>
            <a:r>
              <a:rPr lang="tr-TR" sz="3000" b="1" i="1" dirty="0">
                <a:solidFill>
                  <a:srgbClr val="FF0000"/>
                </a:solidFill>
              </a:rPr>
              <a:t>0.5 – 100 mikron arasındaki</a:t>
            </a:r>
            <a:r>
              <a:rPr lang="tr-TR" sz="3000" dirty="0"/>
              <a:t> büyüklüklere sahip tozlar!</a:t>
            </a:r>
          </a:p>
          <a:p>
            <a:pPr>
              <a:buNone/>
            </a:pPr>
            <a:endParaRPr lang="tr-TR" sz="3000" dirty="0"/>
          </a:p>
          <a:p>
            <a:pPr>
              <a:buNone/>
            </a:pPr>
            <a:endParaRPr lang="tr-TR" dirty="0"/>
          </a:p>
        </p:txBody>
      </p:sp>
      <p:pic>
        <p:nvPicPr>
          <p:cNvPr id="8194" name="Picture 2"/>
          <p:cNvPicPr>
            <a:picLocks noChangeAspect="1" noChangeArrowheads="1"/>
          </p:cNvPicPr>
          <p:nvPr/>
        </p:nvPicPr>
        <p:blipFill>
          <a:blip r:embed="rId3" cstate="print"/>
          <a:srcRect/>
          <a:stretch>
            <a:fillRect/>
          </a:stretch>
        </p:blipFill>
        <p:spPr bwMode="auto">
          <a:xfrm>
            <a:off x="210772" y="1412776"/>
            <a:ext cx="8537692" cy="1307574"/>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5292080" y="4365104"/>
            <a:ext cx="2250182" cy="215187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404664"/>
            <a:ext cx="8229600" cy="5721499"/>
          </a:xfrm>
        </p:spPr>
        <p:txBody>
          <a:bodyPr>
            <a:normAutofit/>
          </a:bodyPr>
          <a:lstStyle/>
          <a:p>
            <a:pPr>
              <a:buNone/>
            </a:pPr>
            <a:r>
              <a:rPr lang="tr-TR" sz="2200" dirty="0"/>
              <a:t>İnsan sağlığı etkileri bakımından başlıca gruplar:</a:t>
            </a:r>
          </a:p>
          <a:p>
            <a:pPr>
              <a:buNone/>
            </a:pPr>
            <a:endParaRPr lang="tr-TR" sz="2200" dirty="0"/>
          </a:p>
          <a:p>
            <a:pPr>
              <a:buNone/>
            </a:pPr>
            <a:r>
              <a:rPr lang="tr-TR" sz="2200" b="1" dirty="0">
                <a:solidFill>
                  <a:srgbClr val="FF0000"/>
                </a:solidFill>
              </a:rPr>
              <a:t>(a)</a:t>
            </a:r>
            <a:r>
              <a:rPr lang="tr-TR" sz="2200" dirty="0">
                <a:solidFill>
                  <a:srgbClr val="FF0000"/>
                </a:solidFill>
              </a:rPr>
              <a:t> </a:t>
            </a:r>
            <a:r>
              <a:rPr lang="tr-TR" sz="2200" i="1" dirty="0">
                <a:solidFill>
                  <a:srgbClr val="FF0000"/>
                </a:solidFill>
              </a:rPr>
              <a:t> </a:t>
            </a:r>
            <a:r>
              <a:rPr lang="tr-TR" sz="2200" b="1" i="1" dirty="0" err="1">
                <a:solidFill>
                  <a:srgbClr val="FF0000"/>
                </a:solidFill>
              </a:rPr>
              <a:t>İnert</a:t>
            </a:r>
            <a:r>
              <a:rPr lang="tr-TR" sz="2200" b="1" i="1" dirty="0">
                <a:solidFill>
                  <a:srgbClr val="FF0000"/>
                </a:solidFill>
              </a:rPr>
              <a:t> tozlar</a:t>
            </a:r>
            <a:r>
              <a:rPr lang="tr-TR" sz="2200" dirty="0"/>
              <a:t>: Bu tozlar (örneğin baryum tozu) </a:t>
            </a:r>
            <a:r>
              <a:rPr lang="tr-TR" sz="2200" dirty="0" err="1"/>
              <a:t>inert</a:t>
            </a:r>
            <a:r>
              <a:rPr lang="tr-TR" sz="2200" dirty="0"/>
              <a:t> olup vücutta herhangi reaksiyona girmeden lenfatiklerle vücut dışına taşınır. Akciğerde birikebilen fakat herhangi bir hastalık yapmayan tozlardır.</a:t>
            </a:r>
          </a:p>
          <a:p>
            <a:pPr>
              <a:buNone/>
            </a:pPr>
            <a:r>
              <a:rPr lang="tr-TR" sz="2200" b="1" i="1" dirty="0">
                <a:solidFill>
                  <a:srgbClr val="FF0000"/>
                </a:solidFill>
              </a:rPr>
              <a:t>(b) </a:t>
            </a:r>
            <a:r>
              <a:rPr lang="tr-TR" sz="2200" b="1" i="1" dirty="0" err="1">
                <a:solidFill>
                  <a:srgbClr val="FF0000"/>
                </a:solidFill>
              </a:rPr>
              <a:t>Toksik</a:t>
            </a:r>
            <a:r>
              <a:rPr lang="tr-TR" sz="2200" b="1" i="1" dirty="0">
                <a:solidFill>
                  <a:srgbClr val="FF0000"/>
                </a:solidFill>
              </a:rPr>
              <a:t> tozlar</a:t>
            </a:r>
            <a:r>
              <a:rPr lang="tr-TR" sz="2200" dirty="0"/>
              <a:t>: Bazı metallerin tozları, solunum yolundan vücuda girdiğinde akut veya kronik zehirlenmelere neden olur. (Kurşun, krom, nikel, kadmiyum gibi metallerin tozları)</a:t>
            </a:r>
          </a:p>
          <a:p>
            <a:pPr>
              <a:buNone/>
            </a:pPr>
            <a:r>
              <a:rPr lang="tr-TR" sz="2200" b="1" i="1" dirty="0">
                <a:solidFill>
                  <a:srgbClr val="FF0000"/>
                </a:solidFill>
              </a:rPr>
              <a:t>(c) Alerjik tozlar</a:t>
            </a:r>
            <a:r>
              <a:rPr lang="tr-TR" sz="2200" dirty="0"/>
              <a:t>: Bu tozlar solunum yollarında spazma yol açarak </a:t>
            </a:r>
            <a:r>
              <a:rPr lang="tr-TR" sz="2200" b="1" dirty="0"/>
              <a:t>astım</a:t>
            </a:r>
            <a:r>
              <a:rPr lang="tr-TR" sz="2200" dirty="0"/>
              <a:t> benzeri tabloya neden olur, deri ile temas ettiğinde de alerjik rahatsızlıklar. </a:t>
            </a:r>
          </a:p>
          <a:p>
            <a:pPr>
              <a:buNone/>
            </a:pPr>
            <a:r>
              <a:rPr lang="tr-TR" sz="2200" dirty="0"/>
              <a:t>     Tipik örnek: Pamuk tozu (keten, kenevir tozu, şeker kamışı tozu, kuşların tüylerinden gelen tozlar gibi organik tozlar ve cam yünü (cam elyafı), kireç tozu gibi inorganik tozlar da).</a:t>
            </a:r>
          </a:p>
          <a:p>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23528" y="692696"/>
            <a:ext cx="8280920" cy="5544616"/>
          </a:xfrm>
        </p:spPr>
        <p:txBody>
          <a:bodyPr>
            <a:normAutofit fontScale="77500" lnSpcReduction="20000"/>
          </a:bodyPr>
          <a:lstStyle/>
          <a:p>
            <a:pPr>
              <a:buNone/>
            </a:pPr>
            <a:r>
              <a:rPr lang="tr-TR" sz="3100" dirty="0">
                <a:solidFill>
                  <a:srgbClr val="FF0000"/>
                </a:solidFill>
              </a:rPr>
              <a:t>(d)</a:t>
            </a:r>
            <a:r>
              <a:rPr lang="tr-TR" sz="3100" dirty="0"/>
              <a:t>   </a:t>
            </a:r>
            <a:r>
              <a:rPr lang="tr-TR" sz="3100" b="1" i="1" dirty="0" err="1">
                <a:solidFill>
                  <a:srgbClr val="FF0000"/>
                </a:solidFill>
              </a:rPr>
              <a:t>Fibrojenik</a:t>
            </a:r>
            <a:r>
              <a:rPr lang="tr-TR" sz="3100" b="1" i="1" dirty="0">
                <a:solidFill>
                  <a:srgbClr val="FF0000"/>
                </a:solidFill>
              </a:rPr>
              <a:t> tozlar</a:t>
            </a:r>
            <a:r>
              <a:rPr lang="tr-TR" sz="3100" dirty="0"/>
              <a:t>: </a:t>
            </a:r>
            <a:r>
              <a:rPr lang="tr-TR" sz="3100" b="1" dirty="0"/>
              <a:t>Biyolojik etki ve insan sağlığı bakımından en önemli olan grup </a:t>
            </a:r>
            <a:r>
              <a:rPr lang="tr-TR" sz="3100" b="1" dirty="0" err="1"/>
              <a:t>fibrojenik</a:t>
            </a:r>
            <a:r>
              <a:rPr lang="tr-TR" sz="3100" b="1" dirty="0"/>
              <a:t> tozlardır. </a:t>
            </a:r>
            <a:r>
              <a:rPr lang="tr-TR" sz="3100" dirty="0"/>
              <a:t>Bu tozlar akciğerlere ulaştığında orada depolanır, </a:t>
            </a:r>
            <a:r>
              <a:rPr lang="tr-TR" sz="3100" dirty="0" err="1"/>
              <a:t>fibrotik</a:t>
            </a:r>
            <a:r>
              <a:rPr lang="tr-TR" sz="3100" dirty="0"/>
              <a:t> reaksiyona yol açar ve sonuç olarak öksürük, nefes darlığı gibi belirtilerle seyreden </a:t>
            </a:r>
            <a:r>
              <a:rPr lang="tr-TR" sz="3100" b="1" dirty="0"/>
              <a:t>kronik </a:t>
            </a:r>
            <a:r>
              <a:rPr lang="tr-TR" sz="3100" b="1" dirty="0" err="1"/>
              <a:t>obstruktif</a:t>
            </a:r>
            <a:r>
              <a:rPr lang="tr-TR" sz="3100" b="1" dirty="0"/>
              <a:t> akciğer hastalıklarına </a:t>
            </a:r>
            <a:r>
              <a:rPr lang="tr-TR" sz="3100" dirty="0"/>
              <a:t>neden olur.</a:t>
            </a:r>
          </a:p>
          <a:p>
            <a:pPr>
              <a:buNone/>
            </a:pPr>
            <a:endParaRPr lang="tr-TR" sz="3100" dirty="0"/>
          </a:p>
          <a:p>
            <a:pPr>
              <a:buNone/>
            </a:pPr>
            <a:r>
              <a:rPr lang="tr-TR" sz="3100" dirty="0">
                <a:solidFill>
                  <a:srgbClr val="FF0000"/>
                </a:solidFill>
              </a:rPr>
              <a:t>(e)</a:t>
            </a:r>
            <a:r>
              <a:rPr lang="tr-TR" sz="3100" dirty="0"/>
              <a:t>   </a:t>
            </a:r>
            <a:r>
              <a:rPr lang="tr-TR" sz="3100" b="1" i="1" dirty="0">
                <a:solidFill>
                  <a:srgbClr val="FF0000"/>
                </a:solidFill>
              </a:rPr>
              <a:t>Kanserojen tozlar</a:t>
            </a:r>
            <a:r>
              <a:rPr lang="tr-TR" sz="3100" dirty="0"/>
              <a:t>: Bazı tozlar da özellikle akciğerlerde ve solunum sisteminin diğer bölümlerinde kansere neden olurlar. Bu konuda en çok bilinen örnek </a:t>
            </a:r>
            <a:r>
              <a:rPr lang="tr-TR" sz="3100" b="1" dirty="0"/>
              <a:t>asbest lifleridir. Asbest akciğer kanserinin başlıca nedenlerinden birisidir. </a:t>
            </a:r>
            <a:r>
              <a:rPr lang="tr-TR" sz="3100" b="1" dirty="0" err="1"/>
              <a:t>Mezotelyoma</a:t>
            </a:r>
            <a:r>
              <a:rPr lang="tr-TR" sz="3100" b="1" dirty="0"/>
              <a:t> ise yalnızca asbest etkisi ile meydana gelen bir </a:t>
            </a:r>
            <a:r>
              <a:rPr lang="tr-TR" sz="3100" b="1" dirty="0" err="1"/>
              <a:t>malign</a:t>
            </a:r>
            <a:r>
              <a:rPr lang="tr-TR" sz="3100" b="1" dirty="0"/>
              <a:t> hastalıktır. </a:t>
            </a:r>
            <a:r>
              <a:rPr lang="tr-TR" sz="3100" dirty="0"/>
              <a:t>Asbest dışında krom, nikel, kadmiyum gibi bazı metal tozları ile arsenik tozlarının da çeşitli kanserlerin gelişmesinde etkili olduğu bilinmektedir.</a:t>
            </a:r>
          </a:p>
          <a:p>
            <a:pPr>
              <a:buNone/>
            </a:pPr>
            <a:endParaRPr lang="tr-TR" sz="3100" dirty="0"/>
          </a:p>
          <a:p>
            <a:pPr>
              <a:buNone/>
            </a:pPr>
            <a:r>
              <a:rPr lang="tr-TR" sz="3100" i="1" dirty="0">
                <a:solidFill>
                  <a:srgbClr val="FF0000"/>
                </a:solidFill>
              </a:rPr>
              <a:t>(f) </a:t>
            </a:r>
            <a:r>
              <a:rPr lang="tr-TR" sz="3100" b="1" i="1" dirty="0">
                <a:solidFill>
                  <a:srgbClr val="FF0000"/>
                </a:solidFill>
              </a:rPr>
              <a:t>Radyoaktif tozlar: </a:t>
            </a:r>
            <a:r>
              <a:rPr lang="el-GR" sz="2000" dirty="0"/>
              <a:t>(</a:t>
            </a:r>
            <a:r>
              <a:rPr lang="el-GR" sz="3100" dirty="0"/>
              <a:t>α </a:t>
            </a:r>
            <a:r>
              <a:rPr lang="tr-TR" sz="3100" dirty="0"/>
              <a:t>ve </a:t>
            </a:r>
            <a:r>
              <a:rPr lang="el-GR" sz="3100" dirty="0"/>
              <a:t>β </a:t>
            </a:r>
            <a:r>
              <a:rPr lang="tr-TR" sz="3100" dirty="0"/>
              <a:t>ışınları nedeniyle zararlı olanlar)</a:t>
            </a:r>
          </a:p>
          <a:p>
            <a:pPr>
              <a:buNone/>
            </a:pPr>
            <a:r>
              <a:rPr lang="tr-TR" sz="3100" dirty="0"/>
              <a:t>	Uranyum, radyum ve  toryum cevherleri.</a:t>
            </a:r>
          </a:p>
          <a:p>
            <a:pPr>
              <a:buNone/>
            </a:pPr>
            <a:endParaRPr lang="tr-TR" sz="3100" b="1" i="1" dirty="0">
              <a:solidFill>
                <a:srgbClr val="FF0000"/>
              </a:solidFill>
            </a:endParaRPr>
          </a:p>
        </p:txBody>
      </p:sp>
    </p:spTree>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669</TotalTime>
  <Words>1628</Words>
  <Application>Microsoft Office PowerPoint</Application>
  <PresentationFormat>Ekran Gösterisi (4:3)</PresentationFormat>
  <Paragraphs>155</Paragraphs>
  <Slides>68</Slides>
  <Notes>10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68</vt:i4>
      </vt:variant>
    </vt:vector>
  </HeadingPairs>
  <TitlesOfParts>
    <vt:vector size="73" baseType="lpstr">
      <vt:lpstr>Arial</vt:lpstr>
      <vt:lpstr>Calibri</vt:lpstr>
      <vt:lpstr>Cambria</vt:lpstr>
      <vt:lpstr>Wingdings</vt:lpstr>
      <vt:lpstr>Ofis Teması</vt:lpstr>
      <vt:lpstr>İş Sağlığı ve Güvenliği I </vt:lpstr>
      <vt:lpstr>PowerPoint Sunusu</vt:lpstr>
      <vt:lpstr>FİZİKSEL RİSK ETMENLERİ </vt:lpstr>
      <vt:lpstr>FİZİKSEL RİSK ETMENLERİ </vt:lpstr>
      <vt:lpstr>İşçi sağlığını etkileyen unsurlar:</vt:lpstr>
      <vt:lpstr>Fiziksel Risk Etmenleri: 1. Tozlar 2. Gürültü   3. Titreşim 4. Termal Konfor  a. Nem  b. Sıcakta veya Soğukta Çalışma  c. Aydınlatma  d. Havalandırma 5. İyonize ve non-iyonize ışınlar 6. Basınç    </vt:lpstr>
      <vt:lpstr>1. Tozlar:</vt:lpstr>
      <vt:lpstr>PowerPoint Sunusu</vt:lpstr>
      <vt:lpstr>PowerPoint Sunusu</vt:lpstr>
      <vt:lpstr>PowerPoint Sunusu</vt:lpstr>
      <vt:lpstr>MESLEKİ AKCİĞER HASTALIKLARI </vt:lpstr>
      <vt:lpstr>MESLEKİ AKCİĞER HASTALIKLARI</vt:lpstr>
      <vt:lpstr>PowerPoint Sunusu</vt:lpstr>
      <vt:lpstr>PowerPoint Sunusu</vt:lpstr>
      <vt:lpstr>PowerPoint Sunusu</vt:lpstr>
      <vt:lpstr>PowerPoint Sunusu</vt:lpstr>
      <vt:lpstr>ASBESTOZİS:</vt:lpstr>
      <vt:lpstr>PowerPoint Sunusu</vt:lpstr>
      <vt:lpstr>PowerPoint Sunusu</vt:lpstr>
      <vt:lpstr>PowerPoint Sunusu</vt:lpstr>
      <vt:lpstr>Mesleki akciğer hastalıklarında tedavi ve korunma </vt:lpstr>
      <vt:lpstr>Mesleki hastalıklarından korunma</vt:lpstr>
      <vt:lpstr>PowerPoint Sunusu</vt:lpstr>
      <vt:lpstr>PowerPoint Sunusu</vt:lpstr>
      <vt:lpstr>Yönetmelikler</vt:lpstr>
      <vt:lpstr>PowerPoint Sunusu</vt:lpstr>
      <vt:lpstr>Fiziksel Risk Etmenleri:</vt:lpstr>
      <vt:lpstr>PowerPoint Sunusu</vt:lpstr>
      <vt:lpstr>Gürültünün İnsan sağlığına Olan Etkileri</vt:lpstr>
      <vt:lpstr>PowerPoint Sunusu</vt:lpstr>
      <vt:lpstr>Bu amaç ile;</vt:lpstr>
      <vt:lpstr>PowerPoint Sunusu</vt:lpstr>
      <vt:lpstr> Ülkemizdeki mevzuata göre, 85 dB’den fazla şiddetteki gürültülü işlerde günde 7.5 saatten fazla çalışılması yasaktır.  Maruziyet sınır değeri ise 87 dB’dir. </vt:lpstr>
      <vt:lpstr>PowerPoint Sunusu</vt:lpstr>
      <vt:lpstr>Yönetmelik</vt:lpstr>
      <vt:lpstr>PowerPoint Sunusu</vt:lpstr>
      <vt:lpstr>PowerPoint Sunusu</vt:lpstr>
      <vt:lpstr>PowerPoint Sunusu</vt:lpstr>
      <vt:lpstr>Titreşim</vt:lpstr>
      <vt:lpstr>Titreşim</vt:lpstr>
      <vt:lpstr>Titreşim</vt:lpstr>
      <vt:lpstr>PowerPoint Sunusu</vt:lpstr>
      <vt:lpstr>Titreşimin değerlendirilmesi</vt:lpstr>
      <vt:lpstr>PowerPoint Sunusu</vt:lpstr>
      <vt:lpstr>Termal Konfor</vt:lpstr>
      <vt:lpstr>PowerPoint Sunusu</vt:lpstr>
      <vt:lpstr>PowerPoint Sunusu</vt:lpstr>
      <vt:lpstr>PowerPoint Sunusu</vt:lpstr>
      <vt:lpstr>Not:</vt:lpstr>
      <vt:lpstr>PowerPoint Sunusu</vt:lpstr>
      <vt:lpstr>Ortam sıcaklığına bağlı olarak Günlük Maksimum Maruziyet Sınırları ilgili yönetmelikte belirtilmiştir.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Toshiba</dc:creator>
  <cp:lastModifiedBy>Toshiba</cp:lastModifiedBy>
  <cp:revision>77</cp:revision>
  <dcterms:created xsi:type="dcterms:W3CDTF">2017-10-26T10:50:58Z</dcterms:created>
  <dcterms:modified xsi:type="dcterms:W3CDTF">2022-11-02T12:43:41Z</dcterms:modified>
</cp:coreProperties>
</file>